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58" r:id="rId4"/>
    <p:sldId id="259" r:id="rId5"/>
    <p:sldId id="260" r:id="rId6"/>
    <p:sldId id="288" r:id="rId7"/>
    <p:sldId id="261" r:id="rId8"/>
    <p:sldId id="262" r:id="rId9"/>
    <p:sldId id="263" r:id="rId10"/>
    <p:sldId id="289" r:id="rId11"/>
    <p:sldId id="287" r:id="rId12"/>
    <p:sldId id="264" r:id="rId13"/>
    <p:sldId id="265" r:id="rId14"/>
    <p:sldId id="267" r:id="rId15"/>
    <p:sldId id="266" r:id="rId16"/>
    <p:sldId id="268" r:id="rId17"/>
    <p:sldId id="269" r:id="rId18"/>
    <p:sldId id="270" r:id="rId19"/>
    <p:sldId id="271" r:id="rId20"/>
    <p:sldId id="291" r:id="rId21"/>
    <p:sldId id="272" r:id="rId22"/>
    <p:sldId id="290" r:id="rId23"/>
    <p:sldId id="273" r:id="rId24"/>
    <p:sldId id="274" r:id="rId25"/>
    <p:sldId id="275" r:id="rId26"/>
    <p:sldId id="276" r:id="rId27"/>
    <p:sldId id="285" r:id="rId28"/>
    <p:sldId id="277" r:id="rId29"/>
    <p:sldId id="278" r:id="rId30"/>
    <p:sldId id="279" r:id="rId31"/>
    <p:sldId id="280" r:id="rId32"/>
    <p:sldId id="281" r:id="rId33"/>
    <p:sldId id="286" r:id="rId34"/>
    <p:sldId id="28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292" r:id="rId55"/>
    <p:sldId id="284" r:id="rId5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7667E3-A568-490D-9274-C85121697D0E}" type="doc">
      <dgm:prSet loTypeId="urn:microsoft.com/office/officeart/2005/8/layout/hierarchy2" loCatId="hierarchy" qsTypeId="urn:microsoft.com/office/officeart/2005/8/quickstyle/3d1" qsCatId="3D" csTypeId="urn:microsoft.com/office/officeart/2005/8/colors/colorful1#1" csCatId="colorful" phldr="1"/>
      <dgm:spPr/>
      <dgm:t>
        <a:bodyPr/>
        <a:lstStyle/>
        <a:p>
          <a:endParaRPr lang="ru-RU"/>
        </a:p>
      </dgm:t>
    </dgm:pt>
    <dgm:pt modelId="{71D29EF7-0B36-4010-943B-D258F0B4B92B}">
      <dgm:prSet phldrT="[Текст]" custT="1"/>
      <dgm:spPr/>
      <dgm:t>
        <a:bodyPr/>
        <a:lstStyle/>
        <a:p>
          <a:r>
            <a:rPr lang="kk-KZ" sz="2400" b="0" cap="none" spc="0" dirty="0">
              <a:ln w="18415" cmpd="sng">
                <a:solidFill>
                  <a:sysClr val="windowText" lastClr="000000"/>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ИММУНДЫҚ ҚОРҒАНЫС КЛЕТКАЛАРЫ</a:t>
          </a:r>
          <a:endParaRPr lang="ru-RU" sz="2400" b="0" cap="none" spc="0" dirty="0">
            <a:ln w="18415" cmpd="sng">
              <a:solidFill>
                <a:sysClr val="windowText" lastClr="000000"/>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gm:t>
    </dgm:pt>
    <dgm:pt modelId="{049134BD-6C2C-4846-989F-3912A8B16DA0}" type="parTrans" cxnId="{5A05BA26-27C0-47AC-92FF-055A4E9DBDF1}">
      <dgm:prSet/>
      <dgm:spPr/>
      <dgm:t>
        <a:bodyPr/>
        <a:lstStyle/>
        <a:p>
          <a:endParaRPr lang="ru-RU" sz="2000" b="1">
            <a:solidFill>
              <a:schemeClr val="bg1"/>
            </a:solidFill>
            <a:latin typeface="Arial" pitchFamily="34" charset="0"/>
            <a:cs typeface="Arial" pitchFamily="34" charset="0"/>
          </a:endParaRPr>
        </a:p>
      </dgm:t>
    </dgm:pt>
    <dgm:pt modelId="{B487CA8F-1909-44BA-AE71-D35D80E5335B}" type="sibTrans" cxnId="{5A05BA26-27C0-47AC-92FF-055A4E9DBDF1}">
      <dgm:prSet/>
      <dgm:spPr/>
      <dgm:t>
        <a:bodyPr/>
        <a:lstStyle/>
        <a:p>
          <a:endParaRPr lang="ru-RU" sz="2000" b="1">
            <a:solidFill>
              <a:schemeClr val="bg1"/>
            </a:solidFill>
            <a:latin typeface="Arial" pitchFamily="34" charset="0"/>
            <a:cs typeface="Arial" pitchFamily="34" charset="0"/>
          </a:endParaRPr>
        </a:p>
      </dgm:t>
    </dgm:pt>
    <dgm:pt modelId="{1678A68A-75BA-4FFE-A10E-7675BDD119AE}">
      <dgm:prSet phldrT="[Текст]" custT="1"/>
      <dgm:spPr/>
      <dgm:t>
        <a:bodyPr/>
        <a:lstStyle/>
        <a:p>
          <a:r>
            <a:rPr lang="kk-KZ" sz="2000" b="1" dirty="0">
              <a:solidFill>
                <a:schemeClr val="bg1"/>
              </a:solidFill>
              <a:latin typeface="Arial" pitchFamily="34" charset="0"/>
              <a:cs typeface="Arial" pitchFamily="34" charset="0"/>
            </a:rPr>
            <a:t>Есте сақтау клеткалары</a:t>
          </a:r>
          <a:endParaRPr lang="ru-RU" sz="2000" b="1" dirty="0">
            <a:solidFill>
              <a:schemeClr val="bg1"/>
            </a:solidFill>
            <a:latin typeface="Arial" pitchFamily="34" charset="0"/>
            <a:cs typeface="Arial" pitchFamily="34" charset="0"/>
          </a:endParaRPr>
        </a:p>
      </dgm:t>
    </dgm:pt>
    <dgm:pt modelId="{D45DE304-0EF0-4B74-8090-89E3515ABDAE}" type="parTrans" cxnId="{F2CD8724-101B-4F5F-9FD8-E7A6B3251E8F}">
      <dgm:prSet custT="1"/>
      <dgm:spPr/>
      <dgm:t>
        <a:bodyPr/>
        <a:lstStyle/>
        <a:p>
          <a:endParaRPr lang="ru-RU" sz="2000" b="1">
            <a:solidFill>
              <a:schemeClr val="bg1"/>
            </a:solidFill>
            <a:latin typeface="Arial" pitchFamily="34" charset="0"/>
            <a:cs typeface="Arial" pitchFamily="34" charset="0"/>
          </a:endParaRPr>
        </a:p>
      </dgm:t>
    </dgm:pt>
    <dgm:pt modelId="{0BCD15D1-4FAC-4A00-954D-E1DC0C51870E}" type="sibTrans" cxnId="{F2CD8724-101B-4F5F-9FD8-E7A6B3251E8F}">
      <dgm:prSet/>
      <dgm:spPr/>
      <dgm:t>
        <a:bodyPr/>
        <a:lstStyle/>
        <a:p>
          <a:endParaRPr lang="ru-RU" sz="2000" b="1">
            <a:solidFill>
              <a:schemeClr val="bg1"/>
            </a:solidFill>
            <a:latin typeface="Arial" pitchFamily="34" charset="0"/>
            <a:cs typeface="Arial" pitchFamily="34" charset="0"/>
          </a:endParaRPr>
        </a:p>
      </dgm:t>
    </dgm:pt>
    <dgm:pt modelId="{31D737CE-1339-400F-BE08-2BBFDCE11D15}">
      <dgm:prSet phldrT="[Текст]" custT="1"/>
      <dgm:spPr/>
      <dgm:t>
        <a:bodyPr/>
        <a:lstStyle/>
        <a:p>
          <a:r>
            <a:rPr lang="kk-KZ" sz="2000" b="1" dirty="0">
              <a:solidFill>
                <a:schemeClr val="bg1"/>
              </a:solidFill>
              <a:latin typeface="Arial" pitchFamily="34" charset="0"/>
              <a:cs typeface="Arial" pitchFamily="34" charset="0"/>
            </a:rPr>
            <a:t>Регуляторлы клеткалар</a:t>
          </a:r>
          <a:endParaRPr lang="ru-RU" sz="2000" b="1" dirty="0">
            <a:solidFill>
              <a:schemeClr val="bg1"/>
            </a:solidFill>
            <a:latin typeface="Arial" pitchFamily="34" charset="0"/>
            <a:cs typeface="Arial" pitchFamily="34" charset="0"/>
          </a:endParaRPr>
        </a:p>
      </dgm:t>
    </dgm:pt>
    <dgm:pt modelId="{2AB4FFD0-ED49-4293-97A6-0F6A41DD436C}" type="parTrans" cxnId="{6550C91E-182D-4C1C-A6FF-9FDDB1928F53}">
      <dgm:prSet custT="1"/>
      <dgm:spPr/>
      <dgm:t>
        <a:bodyPr/>
        <a:lstStyle/>
        <a:p>
          <a:endParaRPr lang="ru-RU" sz="2000" b="1">
            <a:solidFill>
              <a:schemeClr val="bg1"/>
            </a:solidFill>
            <a:latin typeface="Arial" pitchFamily="34" charset="0"/>
            <a:cs typeface="Arial" pitchFamily="34" charset="0"/>
          </a:endParaRPr>
        </a:p>
      </dgm:t>
    </dgm:pt>
    <dgm:pt modelId="{E430D45E-1465-4AE1-9B9F-AA4F28E1794D}" type="sibTrans" cxnId="{6550C91E-182D-4C1C-A6FF-9FDDB1928F53}">
      <dgm:prSet/>
      <dgm:spPr/>
      <dgm:t>
        <a:bodyPr/>
        <a:lstStyle/>
        <a:p>
          <a:endParaRPr lang="ru-RU" sz="2000" b="1">
            <a:solidFill>
              <a:schemeClr val="bg1"/>
            </a:solidFill>
            <a:latin typeface="Arial" pitchFamily="34" charset="0"/>
            <a:cs typeface="Arial" pitchFamily="34" charset="0"/>
          </a:endParaRPr>
        </a:p>
      </dgm:t>
    </dgm:pt>
    <dgm:pt modelId="{3B4404DC-2990-4CCB-91A4-E0F71032BED3}">
      <dgm:prSet custT="1"/>
      <dgm:spPr/>
      <dgm:t>
        <a:bodyPr/>
        <a:lstStyle/>
        <a:p>
          <a:r>
            <a:rPr lang="kk-KZ" sz="2000" b="1" dirty="0">
              <a:solidFill>
                <a:schemeClr val="bg1"/>
              </a:solidFill>
              <a:latin typeface="Arial" pitchFamily="34" charset="0"/>
              <a:cs typeface="Arial" pitchFamily="34" charset="0"/>
            </a:rPr>
            <a:t>Антигенпрезентация</a:t>
          </a:r>
          <a:r>
            <a:rPr lang="ru-RU" sz="2000" b="1" dirty="0">
              <a:solidFill>
                <a:schemeClr val="bg1"/>
              </a:solidFill>
              <a:latin typeface="Arial" pitchFamily="34" charset="0"/>
              <a:cs typeface="Arial" pitchFamily="34" charset="0"/>
            </a:rPr>
            <a:t>-</a:t>
          </a:r>
          <a:r>
            <a:rPr lang="kk-KZ" sz="2000" b="1" dirty="0">
              <a:solidFill>
                <a:schemeClr val="bg1"/>
              </a:solidFill>
              <a:latin typeface="Arial" pitchFamily="34" charset="0"/>
              <a:cs typeface="Arial" pitchFamily="34" charset="0"/>
            </a:rPr>
            <a:t>лаушы клеткалар</a:t>
          </a:r>
          <a:endParaRPr lang="ru-RU" sz="2000" b="1" dirty="0">
            <a:solidFill>
              <a:schemeClr val="bg1"/>
            </a:solidFill>
            <a:latin typeface="Arial" pitchFamily="34" charset="0"/>
            <a:cs typeface="Arial" pitchFamily="34" charset="0"/>
          </a:endParaRPr>
        </a:p>
      </dgm:t>
    </dgm:pt>
    <dgm:pt modelId="{3E27077F-9649-4447-9A64-14418662FE13}" type="parTrans" cxnId="{BD3DEEE3-F239-4C00-9768-E710C2BF2E73}">
      <dgm:prSet custT="1"/>
      <dgm:spPr/>
      <dgm:t>
        <a:bodyPr/>
        <a:lstStyle/>
        <a:p>
          <a:endParaRPr lang="ru-RU" sz="2000" b="1">
            <a:solidFill>
              <a:schemeClr val="bg1"/>
            </a:solidFill>
            <a:latin typeface="Arial" pitchFamily="34" charset="0"/>
            <a:cs typeface="Arial" pitchFamily="34" charset="0"/>
          </a:endParaRPr>
        </a:p>
      </dgm:t>
    </dgm:pt>
    <dgm:pt modelId="{87BACA8C-CEB7-436A-B71F-1A2941A122E0}" type="sibTrans" cxnId="{BD3DEEE3-F239-4C00-9768-E710C2BF2E73}">
      <dgm:prSet/>
      <dgm:spPr/>
      <dgm:t>
        <a:bodyPr/>
        <a:lstStyle/>
        <a:p>
          <a:endParaRPr lang="ru-RU" sz="2000" b="1">
            <a:solidFill>
              <a:schemeClr val="bg1"/>
            </a:solidFill>
            <a:latin typeface="Arial" pitchFamily="34" charset="0"/>
            <a:cs typeface="Arial" pitchFamily="34" charset="0"/>
          </a:endParaRPr>
        </a:p>
      </dgm:t>
    </dgm:pt>
    <dgm:pt modelId="{C3BA7C14-9A0B-4513-8F87-ECD7B7C5D4EB}">
      <dgm:prSet custT="1"/>
      <dgm:spPr/>
      <dgm:t>
        <a:bodyPr/>
        <a:lstStyle/>
        <a:p>
          <a:r>
            <a:rPr lang="kk-KZ" sz="2000" b="1" dirty="0">
              <a:solidFill>
                <a:schemeClr val="bg1"/>
              </a:solidFill>
              <a:latin typeface="Arial" pitchFamily="34" charset="0"/>
              <a:cs typeface="Arial" pitchFamily="34" charset="0"/>
            </a:rPr>
            <a:t>Эффекторлы клеткалар</a:t>
          </a:r>
          <a:endParaRPr lang="ru-RU" sz="2000" b="1" dirty="0">
            <a:solidFill>
              <a:schemeClr val="bg1"/>
            </a:solidFill>
            <a:latin typeface="Arial" pitchFamily="34" charset="0"/>
            <a:cs typeface="Arial" pitchFamily="34" charset="0"/>
          </a:endParaRPr>
        </a:p>
      </dgm:t>
    </dgm:pt>
    <dgm:pt modelId="{0DF27340-685C-42C7-A044-AB2E7DB76856}" type="parTrans" cxnId="{4CCAF79A-D455-4135-9B11-39F4962E0EAD}">
      <dgm:prSet custT="1"/>
      <dgm:spPr/>
      <dgm:t>
        <a:bodyPr/>
        <a:lstStyle/>
        <a:p>
          <a:endParaRPr lang="ru-RU" sz="2000" b="1">
            <a:solidFill>
              <a:schemeClr val="bg1"/>
            </a:solidFill>
            <a:latin typeface="Arial" pitchFamily="34" charset="0"/>
            <a:cs typeface="Arial" pitchFamily="34" charset="0"/>
          </a:endParaRPr>
        </a:p>
      </dgm:t>
    </dgm:pt>
    <dgm:pt modelId="{001138D6-E4B3-47AB-AADB-C3EBB57A3671}" type="sibTrans" cxnId="{4CCAF79A-D455-4135-9B11-39F4962E0EAD}">
      <dgm:prSet/>
      <dgm:spPr/>
      <dgm:t>
        <a:bodyPr/>
        <a:lstStyle/>
        <a:p>
          <a:endParaRPr lang="ru-RU" sz="2000" b="1">
            <a:solidFill>
              <a:schemeClr val="bg1"/>
            </a:solidFill>
            <a:latin typeface="Arial" pitchFamily="34" charset="0"/>
            <a:cs typeface="Arial" pitchFamily="34" charset="0"/>
          </a:endParaRPr>
        </a:p>
      </dgm:t>
    </dgm:pt>
    <dgm:pt modelId="{878E7429-E395-4382-AA69-415FF0FBE889}" type="pres">
      <dgm:prSet presAssocID="{697667E3-A568-490D-9274-C85121697D0E}" presName="diagram" presStyleCnt="0">
        <dgm:presLayoutVars>
          <dgm:chPref val="1"/>
          <dgm:dir/>
          <dgm:animOne val="branch"/>
          <dgm:animLvl val="lvl"/>
          <dgm:resizeHandles val="exact"/>
        </dgm:presLayoutVars>
      </dgm:prSet>
      <dgm:spPr/>
      <dgm:t>
        <a:bodyPr/>
        <a:lstStyle/>
        <a:p>
          <a:endParaRPr lang="ru-RU"/>
        </a:p>
      </dgm:t>
    </dgm:pt>
    <dgm:pt modelId="{44439B0C-ECD1-44BC-9E67-F939E754FF98}" type="pres">
      <dgm:prSet presAssocID="{71D29EF7-0B36-4010-943B-D258F0B4B92B}" presName="root1" presStyleCnt="0"/>
      <dgm:spPr/>
    </dgm:pt>
    <dgm:pt modelId="{DE9C731C-0C72-418C-8F61-7A4A48ABBC40}" type="pres">
      <dgm:prSet presAssocID="{71D29EF7-0B36-4010-943B-D258F0B4B92B}" presName="LevelOneTextNode" presStyleLbl="node0" presStyleIdx="0" presStyleCnt="1" custScaleX="140514" custLinFactNeighborX="-22280" custLinFactNeighborY="805">
        <dgm:presLayoutVars>
          <dgm:chPref val="3"/>
        </dgm:presLayoutVars>
      </dgm:prSet>
      <dgm:spPr/>
      <dgm:t>
        <a:bodyPr/>
        <a:lstStyle/>
        <a:p>
          <a:endParaRPr lang="ru-RU"/>
        </a:p>
      </dgm:t>
    </dgm:pt>
    <dgm:pt modelId="{B643C618-809E-4151-9CE6-9726F2F109A5}" type="pres">
      <dgm:prSet presAssocID="{71D29EF7-0B36-4010-943B-D258F0B4B92B}" presName="level2hierChild" presStyleCnt="0"/>
      <dgm:spPr/>
    </dgm:pt>
    <dgm:pt modelId="{508C013A-1271-41C2-91E2-D5B9F3AE85A0}" type="pres">
      <dgm:prSet presAssocID="{D45DE304-0EF0-4B74-8090-89E3515ABDAE}" presName="conn2-1" presStyleLbl="parChTrans1D2" presStyleIdx="0" presStyleCnt="4"/>
      <dgm:spPr/>
      <dgm:t>
        <a:bodyPr/>
        <a:lstStyle/>
        <a:p>
          <a:endParaRPr lang="ru-RU"/>
        </a:p>
      </dgm:t>
    </dgm:pt>
    <dgm:pt modelId="{8895979D-F997-4442-AAA6-2D5D95715AB1}" type="pres">
      <dgm:prSet presAssocID="{D45DE304-0EF0-4B74-8090-89E3515ABDAE}" presName="connTx" presStyleLbl="parChTrans1D2" presStyleIdx="0" presStyleCnt="4"/>
      <dgm:spPr/>
      <dgm:t>
        <a:bodyPr/>
        <a:lstStyle/>
        <a:p>
          <a:endParaRPr lang="ru-RU"/>
        </a:p>
      </dgm:t>
    </dgm:pt>
    <dgm:pt modelId="{FD0FB78D-8B22-443C-8A99-A6DDB35FA3F2}" type="pres">
      <dgm:prSet presAssocID="{1678A68A-75BA-4FFE-A10E-7675BDD119AE}" presName="root2" presStyleCnt="0"/>
      <dgm:spPr/>
    </dgm:pt>
    <dgm:pt modelId="{8705433B-3F13-4BD5-A39C-01F8551D0680}" type="pres">
      <dgm:prSet presAssocID="{1678A68A-75BA-4FFE-A10E-7675BDD119AE}" presName="LevelTwoTextNode" presStyleLbl="node2" presStyleIdx="0" presStyleCnt="4" custScaleX="113696">
        <dgm:presLayoutVars>
          <dgm:chPref val="3"/>
        </dgm:presLayoutVars>
      </dgm:prSet>
      <dgm:spPr/>
      <dgm:t>
        <a:bodyPr/>
        <a:lstStyle/>
        <a:p>
          <a:endParaRPr lang="ru-RU"/>
        </a:p>
      </dgm:t>
    </dgm:pt>
    <dgm:pt modelId="{74BC6CE1-DA86-472D-BC72-08C05B3815F1}" type="pres">
      <dgm:prSet presAssocID="{1678A68A-75BA-4FFE-A10E-7675BDD119AE}" presName="level3hierChild" presStyleCnt="0"/>
      <dgm:spPr/>
    </dgm:pt>
    <dgm:pt modelId="{9D3C0811-D5FB-4C1E-A6A9-3EA1CF556537}" type="pres">
      <dgm:prSet presAssocID="{3E27077F-9649-4447-9A64-14418662FE13}" presName="conn2-1" presStyleLbl="parChTrans1D2" presStyleIdx="1" presStyleCnt="4"/>
      <dgm:spPr/>
      <dgm:t>
        <a:bodyPr/>
        <a:lstStyle/>
        <a:p>
          <a:endParaRPr lang="ru-RU"/>
        </a:p>
      </dgm:t>
    </dgm:pt>
    <dgm:pt modelId="{EFC3B9F1-31F9-4EB3-9A94-7E99F7E56800}" type="pres">
      <dgm:prSet presAssocID="{3E27077F-9649-4447-9A64-14418662FE13}" presName="connTx" presStyleLbl="parChTrans1D2" presStyleIdx="1" presStyleCnt="4"/>
      <dgm:spPr/>
      <dgm:t>
        <a:bodyPr/>
        <a:lstStyle/>
        <a:p>
          <a:endParaRPr lang="ru-RU"/>
        </a:p>
      </dgm:t>
    </dgm:pt>
    <dgm:pt modelId="{D7A70228-2231-4237-84A0-60FC25161F85}" type="pres">
      <dgm:prSet presAssocID="{3B4404DC-2990-4CCB-91A4-E0F71032BED3}" presName="root2" presStyleCnt="0"/>
      <dgm:spPr/>
    </dgm:pt>
    <dgm:pt modelId="{45B9E40F-65EA-4C20-B6E7-E9211C28FF82}" type="pres">
      <dgm:prSet presAssocID="{3B4404DC-2990-4CCB-91A4-E0F71032BED3}" presName="LevelTwoTextNode" presStyleLbl="node2" presStyleIdx="1" presStyleCnt="4" custScaleX="113696">
        <dgm:presLayoutVars>
          <dgm:chPref val="3"/>
        </dgm:presLayoutVars>
      </dgm:prSet>
      <dgm:spPr/>
      <dgm:t>
        <a:bodyPr/>
        <a:lstStyle/>
        <a:p>
          <a:endParaRPr lang="ru-RU"/>
        </a:p>
      </dgm:t>
    </dgm:pt>
    <dgm:pt modelId="{94C27B21-BFF7-47F4-B793-D6F23164D84E}" type="pres">
      <dgm:prSet presAssocID="{3B4404DC-2990-4CCB-91A4-E0F71032BED3}" presName="level3hierChild" presStyleCnt="0"/>
      <dgm:spPr/>
    </dgm:pt>
    <dgm:pt modelId="{157DEA53-AE0D-4676-B6FC-3A52210F66F2}" type="pres">
      <dgm:prSet presAssocID="{0DF27340-685C-42C7-A044-AB2E7DB76856}" presName="conn2-1" presStyleLbl="parChTrans1D2" presStyleIdx="2" presStyleCnt="4"/>
      <dgm:spPr/>
      <dgm:t>
        <a:bodyPr/>
        <a:lstStyle/>
        <a:p>
          <a:endParaRPr lang="ru-RU"/>
        </a:p>
      </dgm:t>
    </dgm:pt>
    <dgm:pt modelId="{6C3C18D4-A041-4B27-A07C-DD317AB6CB72}" type="pres">
      <dgm:prSet presAssocID="{0DF27340-685C-42C7-A044-AB2E7DB76856}" presName="connTx" presStyleLbl="parChTrans1D2" presStyleIdx="2" presStyleCnt="4"/>
      <dgm:spPr/>
      <dgm:t>
        <a:bodyPr/>
        <a:lstStyle/>
        <a:p>
          <a:endParaRPr lang="ru-RU"/>
        </a:p>
      </dgm:t>
    </dgm:pt>
    <dgm:pt modelId="{C0E33208-4AF7-4D0E-92F8-341035AC0A34}" type="pres">
      <dgm:prSet presAssocID="{C3BA7C14-9A0B-4513-8F87-ECD7B7C5D4EB}" presName="root2" presStyleCnt="0"/>
      <dgm:spPr/>
    </dgm:pt>
    <dgm:pt modelId="{6028C6CC-4C18-4B3D-85DF-5F4EDC0D1360}" type="pres">
      <dgm:prSet presAssocID="{C3BA7C14-9A0B-4513-8F87-ECD7B7C5D4EB}" presName="LevelTwoTextNode" presStyleLbl="node2" presStyleIdx="2" presStyleCnt="4" custScaleX="113696">
        <dgm:presLayoutVars>
          <dgm:chPref val="3"/>
        </dgm:presLayoutVars>
      </dgm:prSet>
      <dgm:spPr/>
      <dgm:t>
        <a:bodyPr/>
        <a:lstStyle/>
        <a:p>
          <a:endParaRPr lang="ru-RU"/>
        </a:p>
      </dgm:t>
    </dgm:pt>
    <dgm:pt modelId="{35D95D4A-106A-4A36-97A0-35AAA99C18C5}" type="pres">
      <dgm:prSet presAssocID="{C3BA7C14-9A0B-4513-8F87-ECD7B7C5D4EB}" presName="level3hierChild" presStyleCnt="0"/>
      <dgm:spPr/>
    </dgm:pt>
    <dgm:pt modelId="{246C1601-424F-496B-8412-2BE47E01DFE6}" type="pres">
      <dgm:prSet presAssocID="{2AB4FFD0-ED49-4293-97A6-0F6A41DD436C}" presName="conn2-1" presStyleLbl="parChTrans1D2" presStyleIdx="3" presStyleCnt="4"/>
      <dgm:spPr/>
      <dgm:t>
        <a:bodyPr/>
        <a:lstStyle/>
        <a:p>
          <a:endParaRPr lang="ru-RU"/>
        </a:p>
      </dgm:t>
    </dgm:pt>
    <dgm:pt modelId="{2D420CDD-1237-4C02-859C-386D293F34B0}" type="pres">
      <dgm:prSet presAssocID="{2AB4FFD0-ED49-4293-97A6-0F6A41DD436C}" presName="connTx" presStyleLbl="parChTrans1D2" presStyleIdx="3" presStyleCnt="4"/>
      <dgm:spPr/>
      <dgm:t>
        <a:bodyPr/>
        <a:lstStyle/>
        <a:p>
          <a:endParaRPr lang="ru-RU"/>
        </a:p>
      </dgm:t>
    </dgm:pt>
    <dgm:pt modelId="{DCFA1707-5572-4955-BB5B-F33552F7A783}" type="pres">
      <dgm:prSet presAssocID="{31D737CE-1339-400F-BE08-2BBFDCE11D15}" presName="root2" presStyleCnt="0"/>
      <dgm:spPr/>
    </dgm:pt>
    <dgm:pt modelId="{8377358F-5A6C-44C0-815C-618193E71A89}" type="pres">
      <dgm:prSet presAssocID="{31D737CE-1339-400F-BE08-2BBFDCE11D15}" presName="LevelTwoTextNode" presStyleLbl="node2" presStyleIdx="3" presStyleCnt="4" custScaleX="113696">
        <dgm:presLayoutVars>
          <dgm:chPref val="3"/>
        </dgm:presLayoutVars>
      </dgm:prSet>
      <dgm:spPr/>
      <dgm:t>
        <a:bodyPr/>
        <a:lstStyle/>
        <a:p>
          <a:endParaRPr lang="ru-RU"/>
        </a:p>
      </dgm:t>
    </dgm:pt>
    <dgm:pt modelId="{9896D9C6-E154-46AA-BBD9-C79BB5020478}" type="pres">
      <dgm:prSet presAssocID="{31D737CE-1339-400F-BE08-2BBFDCE11D15}" presName="level3hierChild" presStyleCnt="0"/>
      <dgm:spPr/>
    </dgm:pt>
  </dgm:ptLst>
  <dgm:cxnLst>
    <dgm:cxn modelId="{6550C91E-182D-4C1C-A6FF-9FDDB1928F53}" srcId="{71D29EF7-0B36-4010-943B-D258F0B4B92B}" destId="{31D737CE-1339-400F-BE08-2BBFDCE11D15}" srcOrd="3" destOrd="0" parTransId="{2AB4FFD0-ED49-4293-97A6-0F6A41DD436C}" sibTransId="{E430D45E-1465-4AE1-9B9F-AA4F28E1794D}"/>
    <dgm:cxn modelId="{6AE7C4BB-19F2-4D72-8736-E6ACDF917CF8}" type="presOf" srcId="{3E27077F-9649-4447-9A64-14418662FE13}" destId="{9D3C0811-D5FB-4C1E-A6A9-3EA1CF556537}" srcOrd="0" destOrd="0" presId="urn:microsoft.com/office/officeart/2005/8/layout/hierarchy2"/>
    <dgm:cxn modelId="{30B13680-C05E-489C-BDB3-E780DCEE77A9}" type="presOf" srcId="{3E27077F-9649-4447-9A64-14418662FE13}" destId="{EFC3B9F1-31F9-4EB3-9A94-7E99F7E56800}" srcOrd="1" destOrd="0" presId="urn:microsoft.com/office/officeart/2005/8/layout/hierarchy2"/>
    <dgm:cxn modelId="{1BD1541C-BEF3-423E-B5D3-56042197BC4E}" type="presOf" srcId="{697667E3-A568-490D-9274-C85121697D0E}" destId="{878E7429-E395-4382-AA69-415FF0FBE889}" srcOrd="0" destOrd="0" presId="urn:microsoft.com/office/officeart/2005/8/layout/hierarchy2"/>
    <dgm:cxn modelId="{EBA9A277-9F81-4AFD-A801-3B932D85FC91}" type="presOf" srcId="{31D737CE-1339-400F-BE08-2BBFDCE11D15}" destId="{8377358F-5A6C-44C0-815C-618193E71A89}" srcOrd="0" destOrd="0" presId="urn:microsoft.com/office/officeart/2005/8/layout/hierarchy2"/>
    <dgm:cxn modelId="{FCAA1B6F-1A51-40DA-85D4-70FC4B264B14}" type="presOf" srcId="{0DF27340-685C-42C7-A044-AB2E7DB76856}" destId="{157DEA53-AE0D-4676-B6FC-3A52210F66F2}" srcOrd="0" destOrd="0" presId="urn:microsoft.com/office/officeart/2005/8/layout/hierarchy2"/>
    <dgm:cxn modelId="{D7E28213-DA5D-4473-882D-1472A7B0276A}" type="presOf" srcId="{71D29EF7-0B36-4010-943B-D258F0B4B92B}" destId="{DE9C731C-0C72-418C-8F61-7A4A48ABBC40}" srcOrd="0" destOrd="0" presId="urn:microsoft.com/office/officeart/2005/8/layout/hierarchy2"/>
    <dgm:cxn modelId="{C955DCE3-9767-4764-9832-592BA9550A16}" type="presOf" srcId="{2AB4FFD0-ED49-4293-97A6-0F6A41DD436C}" destId="{2D420CDD-1237-4C02-859C-386D293F34B0}" srcOrd="1" destOrd="0" presId="urn:microsoft.com/office/officeart/2005/8/layout/hierarchy2"/>
    <dgm:cxn modelId="{F2CD8724-101B-4F5F-9FD8-E7A6B3251E8F}" srcId="{71D29EF7-0B36-4010-943B-D258F0B4B92B}" destId="{1678A68A-75BA-4FFE-A10E-7675BDD119AE}" srcOrd="0" destOrd="0" parTransId="{D45DE304-0EF0-4B74-8090-89E3515ABDAE}" sibTransId="{0BCD15D1-4FAC-4A00-954D-E1DC0C51870E}"/>
    <dgm:cxn modelId="{93F2B1F4-BBA2-47F3-B728-8B754829093E}" type="presOf" srcId="{D45DE304-0EF0-4B74-8090-89E3515ABDAE}" destId="{8895979D-F997-4442-AAA6-2D5D95715AB1}" srcOrd="1" destOrd="0" presId="urn:microsoft.com/office/officeart/2005/8/layout/hierarchy2"/>
    <dgm:cxn modelId="{27083748-201D-4C5D-A9A5-123088C9A4AA}" type="presOf" srcId="{D45DE304-0EF0-4B74-8090-89E3515ABDAE}" destId="{508C013A-1271-41C2-91E2-D5B9F3AE85A0}" srcOrd="0" destOrd="0" presId="urn:microsoft.com/office/officeart/2005/8/layout/hierarchy2"/>
    <dgm:cxn modelId="{4DFADD81-2A19-482A-8623-025DC58017CE}" type="presOf" srcId="{C3BA7C14-9A0B-4513-8F87-ECD7B7C5D4EB}" destId="{6028C6CC-4C18-4B3D-85DF-5F4EDC0D1360}" srcOrd="0" destOrd="0" presId="urn:microsoft.com/office/officeart/2005/8/layout/hierarchy2"/>
    <dgm:cxn modelId="{4CF9ED49-ECCA-4AC0-A96D-4D421F8301A7}" type="presOf" srcId="{0DF27340-685C-42C7-A044-AB2E7DB76856}" destId="{6C3C18D4-A041-4B27-A07C-DD317AB6CB72}" srcOrd="1" destOrd="0" presId="urn:microsoft.com/office/officeart/2005/8/layout/hierarchy2"/>
    <dgm:cxn modelId="{BD3DEEE3-F239-4C00-9768-E710C2BF2E73}" srcId="{71D29EF7-0B36-4010-943B-D258F0B4B92B}" destId="{3B4404DC-2990-4CCB-91A4-E0F71032BED3}" srcOrd="1" destOrd="0" parTransId="{3E27077F-9649-4447-9A64-14418662FE13}" sibTransId="{87BACA8C-CEB7-436A-B71F-1A2941A122E0}"/>
    <dgm:cxn modelId="{4CCAF79A-D455-4135-9B11-39F4962E0EAD}" srcId="{71D29EF7-0B36-4010-943B-D258F0B4B92B}" destId="{C3BA7C14-9A0B-4513-8F87-ECD7B7C5D4EB}" srcOrd="2" destOrd="0" parTransId="{0DF27340-685C-42C7-A044-AB2E7DB76856}" sibTransId="{001138D6-E4B3-47AB-AADB-C3EBB57A3671}"/>
    <dgm:cxn modelId="{25829ED2-896D-4058-8F00-8913269C9652}" type="presOf" srcId="{2AB4FFD0-ED49-4293-97A6-0F6A41DD436C}" destId="{246C1601-424F-496B-8412-2BE47E01DFE6}" srcOrd="0" destOrd="0" presId="urn:microsoft.com/office/officeart/2005/8/layout/hierarchy2"/>
    <dgm:cxn modelId="{9410BF4F-CA50-4BE6-A711-BA933219A0C8}" type="presOf" srcId="{3B4404DC-2990-4CCB-91A4-E0F71032BED3}" destId="{45B9E40F-65EA-4C20-B6E7-E9211C28FF82}" srcOrd="0" destOrd="0" presId="urn:microsoft.com/office/officeart/2005/8/layout/hierarchy2"/>
    <dgm:cxn modelId="{5A05BA26-27C0-47AC-92FF-055A4E9DBDF1}" srcId="{697667E3-A568-490D-9274-C85121697D0E}" destId="{71D29EF7-0B36-4010-943B-D258F0B4B92B}" srcOrd="0" destOrd="0" parTransId="{049134BD-6C2C-4846-989F-3912A8B16DA0}" sibTransId="{B487CA8F-1909-44BA-AE71-D35D80E5335B}"/>
    <dgm:cxn modelId="{00F25466-DBB2-4364-ACD8-50192FD6C562}" type="presOf" srcId="{1678A68A-75BA-4FFE-A10E-7675BDD119AE}" destId="{8705433B-3F13-4BD5-A39C-01F8551D0680}" srcOrd="0" destOrd="0" presId="urn:microsoft.com/office/officeart/2005/8/layout/hierarchy2"/>
    <dgm:cxn modelId="{90E0AF47-D1B0-47B9-B302-90C670D39D7E}" type="presParOf" srcId="{878E7429-E395-4382-AA69-415FF0FBE889}" destId="{44439B0C-ECD1-44BC-9E67-F939E754FF98}" srcOrd="0" destOrd="0" presId="urn:microsoft.com/office/officeart/2005/8/layout/hierarchy2"/>
    <dgm:cxn modelId="{DC71EF01-B2FE-48B9-8FF1-E06D8718CBD6}" type="presParOf" srcId="{44439B0C-ECD1-44BC-9E67-F939E754FF98}" destId="{DE9C731C-0C72-418C-8F61-7A4A48ABBC40}" srcOrd="0" destOrd="0" presId="urn:microsoft.com/office/officeart/2005/8/layout/hierarchy2"/>
    <dgm:cxn modelId="{088A9011-5F05-4EE3-8592-6DBCCE9B183B}" type="presParOf" srcId="{44439B0C-ECD1-44BC-9E67-F939E754FF98}" destId="{B643C618-809E-4151-9CE6-9726F2F109A5}" srcOrd="1" destOrd="0" presId="urn:microsoft.com/office/officeart/2005/8/layout/hierarchy2"/>
    <dgm:cxn modelId="{381E5ECF-40CA-48B8-96FE-8907E3C5D936}" type="presParOf" srcId="{B643C618-809E-4151-9CE6-9726F2F109A5}" destId="{508C013A-1271-41C2-91E2-D5B9F3AE85A0}" srcOrd="0" destOrd="0" presId="urn:microsoft.com/office/officeart/2005/8/layout/hierarchy2"/>
    <dgm:cxn modelId="{EFC6861A-ABBB-42B5-BFED-8965E999C611}" type="presParOf" srcId="{508C013A-1271-41C2-91E2-D5B9F3AE85A0}" destId="{8895979D-F997-4442-AAA6-2D5D95715AB1}" srcOrd="0" destOrd="0" presId="urn:microsoft.com/office/officeart/2005/8/layout/hierarchy2"/>
    <dgm:cxn modelId="{C10BC9BE-2646-42EA-A4A2-E32D89AEA270}" type="presParOf" srcId="{B643C618-809E-4151-9CE6-9726F2F109A5}" destId="{FD0FB78D-8B22-443C-8A99-A6DDB35FA3F2}" srcOrd="1" destOrd="0" presId="urn:microsoft.com/office/officeart/2005/8/layout/hierarchy2"/>
    <dgm:cxn modelId="{69509661-7617-484F-A5B7-BA2ECF0E5CAE}" type="presParOf" srcId="{FD0FB78D-8B22-443C-8A99-A6DDB35FA3F2}" destId="{8705433B-3F13-4BD5-A39C-01F8551D0680}" srcOrd="0" destOrd="0" presId="urn:microsoft.com/office/officeart/2005/8/layout/hierarchy2"/>
    <dgm:cxn modelId="{518B0725-D1D5-46EA-BB56-07B13C549243}" type="presParOf" srcId="{FD0FB78D-8B22-443C-8A99-A6DDB35FA3F2}" destId="{74BC6CE1-DA86-472D-BC72-08C05B3815F1}" srcOrd="1" destOrd="0" presId="urn:microsoft.com/office/officeart/2005/8/layout/hierarchy2"/>
    <dgm:cxn modelId="{ED78DBEF-9FA4-49E9-9B17-F4BC2EE76F9A}" type="presParOf" srcId="{B643C618-809E-4151-9CE6-9726F2F109A5}" destId="{9D3C0811-D5FB-4C1E-A6A9-3EA1CF556537}" srcOrd="2" destOrd="0" presId="urn:microsoft.com/office/officeart/2005/8/layout/hierarchy2"/>
    <dgm:cxn modelId="{350ACB7F-B29F-4223-9ECE-367F0EE0AB7C}" type="presParOf" srcId="{9D3C0811-D5FB-4C1E-A6A9-3EA1CF556537}" destId="{EFC3B9F1-31F9-4EB3-9A94-7E99F7E56800}" srcOrd="0" destOrd="0" presId="urn:microsoft.com/office/officeart/2005/8/layout/hierarchy2"/>
    <dgm:cxn modelId="{FEB8687D-64E5-4188-933E-4D61DE3DBBE9}" type="presParOf" srcId="{B643C618-809E-4151-9CE6-9726F2F109A5}" destId="{D7A70228-2231-4237-84A0-60FC25161F85}" srcOrd="3" destOrd="0" presId="urn:microsoft.com/office/officeart/2005/8/layout/hierarchy2"/>
    <dgm:cxn modelId="{C127A525-0527-45B8-A448-2626F28CFFB0}" type="presParOf" srcId="{D7A70228-2231-4237-84A0-60FC25161F85}" destId="{45B9E40F-65EA-4C20-B6E7-E9211C28FF82}" srcOrd="0" destOrd="0" presId="urn:microsoft.com/office/officeart/2005/8/layout/hierarchy2"/>
    <dgm:cxn modelId="{CB63CAA7-2291-4B64-AE4A-B6ADB35FBCCF}" type="presParOf" srcId="{D7A70228-2231-4237-84A0-60FC25161F85}" destId="{94C27B21-BFF7-47F4-B793-D6F23164D84E}" srcOrd="1" destOrd="0" presId="urn:microsoft.com/office/officeart/2005/8/layout/hierarchy2"/>
    <dgm:cxn modelId="{7CF6D2B0-B16B-4F33-9647-10FE5101F322}" type="presParOf" srcId="{B643C618-809E-4151-9CE6-9726F2F109A5}" destId="{157DEA53-AE0D-4676-B6FC-3A52210F66F2}" srcOrd="4" destOrd="0" presId="urn:microsoft.com/office/officeart/2005/8/layout/hierarchy2"/>
    <dgm:cxn modelId="{FCD8B432-F075-400D-A7A2-882373F6DE13}" type="presParOf" srcId="{157DEA53-AE0D-4676-B6FC-3A52210F66F2}" destId="{6C3C18D4-A041-4B27-A07C-DD317AB6CB72}" srcOrd="0" destOrd="0" presId="urn:microsoft.com/office/officeart/2005/8/layout/hierarchy2"/>
    <dgm:cxn modelId="{E69265F2-27C9-45F7-9484-F7327AE10E94}" type="presParOf" srcId="{B643C618-809E-4151-9CE6-9726F2F109A5}" destId="{C0E33208-4AF7-4D0E-92F8-341035AC0A34}" srcOrd="5" destOrd="0" presId="urn:microsoft.com/office/officeart/2005/8/layout/hierarchy2"/>
    <dgm:cxn modelId="{ADC32E73-1172-49C3-A89D-A36172EDDBE5}" type="presParOf" srcId="{C0E33208-4AF7-4D0E-92F8-341035AC0A34}" destId="{6028C6CC-4C18-4B3D-85DF-5F4EDC0D1360}" srcOrd="0" destOrd="0" presId="urn:microsoft.com/office/officeart/2005/8/layout/hierarchy2"/>
    <dgm:cxn modelId="{2BA0DD53-E3CB-46BC-BE47-FCE3178020DF}" type="presParOf" srcId="{C0E33208-4AF7-4D0E-92F8-341035AC0A34}" destId="{35D95D4A-106A-4A36-97A0-35AAA99C18C5}" srcOrd="1" destOrd="0" presId="urn:microsoft.com/office/officeart/2005/8/layout/hierarchy2"/>
    <dgm:cxn modelId="{C3F1918A-4D96-423C-9FCE-33AB484C991B}" type="presParOf" srcId="{B643C618-809E-4151-9CE6-9726F2F109A5}" destId="{246C1601-424F-496B-8412-2BE47E01DFE6}" srcOrd="6" destOrd="0" presId="urn:microsoft.com/office/officeart/2005/8/layout/hierarchy2"/>
    <dgm:cxn modelId="{E46EA426-2638-4EF0-8172-0FC3E0514EAF}" type="presParOf" srcId="{246C1601-424F-496B-8412-2BE47E01DFE6}" destId="{2D420CDD-1237-4C02-859C-386D293F34B0}" srcOrd="0" destOrd="0" presId="urn:microsoft.com/office/officeart/2005/8/layout/hierarchy2"/>
    <dgm:cxn modelId="{D2916154-B73E-4CC1-BD97-368E13D80C5A}" type="presParOf" srcId="{B643C618-809E-4151-9CE6-9726F2F109A5}" destId="{DCFA1707-5572-4955-BB5B-F33552F7A783}" srcOrd="7" destOrd="0" presId="urn:microsoft.com/office/officeart/2005/8/layout/hierarchy2"/>
    <dgm:cxn modelId="{9DC43CC6-0AE6-43E5-A5F3-E9D24712ADD9}" type="presParOf" srcId="{DCFA1707-5572-4955-BB5B-F33552F7A783}" destId="{8377358F-5A6C-44C0-815C-618193E71A89}" srcOrd="0" destOrd="0" presId="urn:microsoft.com/office/officeart/2005/8/layout/hierarchy2"/>
    <dgm:cxn modelId="{AFCF728F-2ECE-43C0-A858-9BF3C10310F3}" type="presParOf" srcId="{DCFA1707-5572-4955-BB5B-F33552F7A783}" destId="{9896D9C6-E154-46AA-BBD9-C79BB502047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41ACA9-F2DD-4244-8067-6AB21DFA95AD}" type="doc">
      <dgm:prSet loTypeId="urn:microsoft.com/office/officeart/2005/8/layout/hierarchy4" loCatId="hierarchy" qsTypeId="urn:microsoft.com/office/officeart/2005/8/quickstyle/3d1" qsCatId="3D" csTypeId="urn:microsoft.com/office/officeart/2005/8/colors/colorful5" csCatId="colorful" phldr="1"/>
      <dgm:spPr/>
      <dgm:t>
        <a:bodyPr/>
        <a:lstStyle/>
        <a:p>
          <a:endParaRPr lang="ru-RU"/>
        </a:p>
      </dgm:t>
    </dgm:pt>
    <dgm:pt modelId="{3F952082-8904-470A-B661-1514CBCDB430}">
      <dgm:prSet phldrT="[Текст]"/>
      <dgm:spPr/>
      <dgm:t>
        <a:bodyPr/>
        <a:lstStyle/>
        <a:p>
          <a:r>
            <a:rPr lang="kk-KZ" dirty="0"/>
            <a:t>Антигенпрезентациялаушы клеткалар</a:t>
          </a:r>
          <a:endParaRPr lang="ru-RU" dirty="0"/>
        </a:p>
      </dgm:t>
    </dgm:pt>
    <dgm:pt modelId="{39D9E363-28BE-4E45-B1EB-D5BB8A91CD04}" type="parTrans" cxnId="{27BED404-D3F8-4F92-A84D-20E23670DD05}">
      <dgm:prSet/>
      <dgm:spPr/>
      <dgm:t>
        <a:bodyPr/>
        <a:lstStyle/>
        <a:p>
          <a:endParaRPr lang="ru-RU"/>
        </a:p>
      </dgm:t>
    </dgm:pt>
    <dgm:pt modelId="{6B192217-6BB3-43FF-8015-D7E4454160DF}" type="sibTrans" cxnId="{27BED404-D3F8-4F92-A84D-20E23670DD05}">
      <dgm:prSet/>
      <dgm:spPr/>
      <dgm:t>
        <a:bodyPr/>
        <a:lstStyle/>
        <a:p>
          <a:endParaRPr lang="ru-RU"/>
        </a:p>
      </dgm:t>
    </dgm:pt>
    <dgm:pt modelId="{8701569C-4CB4-46B0-8714-A5E6BC949B36}">
      <dgm:prSet phldrT="[Текст]"/>
      <dgm:spPr/>
      <dgm:t>
        <a:bodyPr/>
        <a:lstStyle/>
        <a:p>
          <a:r>
            <a:rPr lang="kk-KZ" dirty="0"/>
            <a:t>Маманданған</a:t>
          </a:r>
          <a:endParaRPr lang="ru-RU" dirty="0"/>
        </a:p>
      </dgm:t>
    </dgm:pt>
    <dgm:pt modelId="{4EA2981A-133C-487E-BE1E-38B52D931EEF}" type="parTrans" cxnId="{F5AFDA92-8F23-4D6A-9016-DFFAE792D08C}">
      <dgm:prSet/>
      <dgm:spPr/>
      <dgm:t>
        <a:bodyPr/>
        <a:lstStyle/>
        <a:p>
          <a:endParaRPr lang="ru-RU"/>
        </a:p>
      </dgm:t>
    </dgm:pt>
    <dgm:pt modelId="{5BFA05FA-6C03-4827-8D7C-2D3808027295}" type="sibTrans" cxnId="{F5AFDA92-8F23-4D6A-9016-DFFAE792D08C}">
      <dgm:prSet/>
      <dgm:spPr/>
      <dgm:t>
        <a:bodyPr/>
        <a:lstStyle/>
        <a:p>
          <a:endParaRPr lang="ru-RU"/>
        </a:p>
      </dgm:t>
    </dgm:pt>
    <dgm:pt modelId="{96B8AD91-F46F-4C84-A0CD-79E2F78C8A7C}">
      <dgm:prSet phldrT="[Текст]" custT="1"/>
      <dgm:spPr/>
      <dgm:t>
        <a:bodyPr/>
        <a:lstStyle/>
        <a:p>
          <a:pPr algn="l"/>
          <a:r>
            <a:rPr lang="ru-RU" sz="1800" b="1" dirty="0">
              <a:solidFill>
                <a:schemeClr val="tx1"/>
              </a:solidFill>
              <a:latin typeface="Arial" pitchFamily="34" charset="0"/>
              <a:cs typeface="Arial" pitchFamily="34" charset="0"/>
            </a:rPr>
            <a:t>1. </a:t>
          </a:r>
          <a:r>
            <a:rPr lang="kk-KZ" sz="1800" b="1" dirty="0">
              <a:solidFill>
                <a:schemeClr val="tx1"/>
              </a:solidFill>
              <a:latin typeface="Arial" pitchFamily="34" charset="0"/>
              <a:cs typeface="Arial" pitchFamily="34" charset="0"/>
            </a:rPr>
            <a:t>Дендритті клеткалар</a:t>
          </a:r>
        </a:p>
        <a:p>
          <a:pPr algn="l"/>
          <a:r>
            <a:rPr lang="kk-KZ" sz="1800" b="1" dirty="0">
              <a:solidFill>
                <a:schemeClr val="tx1"/>
              </a:solidFill>
              <a:latin typeface="Arial" pitchFamily="34" charset="0"/>
              <a:cs typeface="Arial" pitchFamily="34" charset="0"/>
            </a:rPr>
            <a:t>2. Макрофагтар</a:t>
          </a:r>
        </a:p>
        <a:p>
          <a:pPr algn="l"/>
          <a:r>
            <a:rPr lang="kk-KZ" sz="1800" b="1" dirty="0">
              <a:solidFill>
                <a:schemeClr val="tx1"/>
              </a:solidFill>
              <a:latin typeface="Arial" pitchFamily="34" charset="0"/>
              <a:cs typeface="Arial" pitchFamily="34" charset="0"/>
            </a:rPr>
            <a:t>3. В</a:t>
          </a:r>
          <a:r>
            <a:rPr lang="ru-RU" sz="1800" b="1" dirty="0">
              <a:solidFill>
                <a:schemeClr val="tx1"/>
              </a:solidFill>
              <a:latin typeface="Arial" pitchFamily="34" charset="0"/>
              <a:cs typeface="Arial" pitchFamily="34" charset="0"/>
            </a:rPr>
            <a:t>-</a:t>
          </a:r>
          <a:r>
            <a:rPr lang="kk-KZ" sz="1800" b="1" dirty="0">
              <a:solidFill>
                <a:schemeClr val="tx1"/>
              </a:solidFill>
              <a:latin typeface="Arial" pitchFamily="34" charset="0"/>
              <a:cs typeface="Arial" pitchFamily="34" charset="0"/>
            </a:rPr>
            <a:t>лимфоциттер</a:t>
          </a:r>
          <a:endParaRPr lang="ru-RU" sz="1800" b="1" dirty="0">
            <a:solidFill>
              <a:schemeClr val="tx1"/>
            </a:solidFill>
            <a:latin typeface="Arial" pitchFamily="34" charset="0"/>
            <a:cs typeface="Arial" pitchFamily="34" charset="0"/>
          </a:endParaRPr>
        </a:p>
      </dgm:t>
    </dgm:pt>
    <dgm:pt modelId="{947552B4-A8C5-4027-8F0B-8089317A7325}" type="parTrans" cxnId="{5AC5F59D-3E8C-463F-99DC-DF3E3E7BEB1D}">
      <dgm:prSet/>
      <dgm:spPr/>
      <dgm:t>
        <a:bodyPr/>
        <a:lstStyle/>
        <a:p>
          <a:endParaRPr lang="ru-RU"/>
        </a:p>
      </dgm:t>
    </dgm:pt>
    <dgm:pt modelId="{56D66AB3-C36C-4218-AE27-50C3FD529621}" type="sibTrans" cxnId="{5AC5F59D-3E8C-463F-99DC-DF3E3E7BEB1D}">
      <dgm:prSet/>
      <dgm:spPr/>
      <dgm:t>
        <a:bodyPr/>
        <a:lstStyle/>
        <a:p>
          <a:endParaRPr lang="ru-RU"/>
        </a:p>
      </dgm:t>
    </dgm:pt>
    <dgm:pt modelId="{EC1F2EBA-566F-4262-807A-C69FD7AA964F}">
      <dgm:prSet phldrT="[Текст]"/>
      <dgm:spPr/>
      <dgm:t>
        <a:bodyPr/>
        <a:lstStyle/>
        <a:p>
          <a:r>
            <a:rPr lang="kk-KZ" dirty="0"/>
            <a:t>Маманданбаған</a:t>
          </a:r>
          <a:endParaRPr lang="ru-RU" dirty="0"/>
        </a:p>
      </dgm:t>
    </dgm:pt>
    <dgm:pt modelId="{010AFFB9-06F2-4FA4-8E40-87175A3E0744}" type="parTrans" cxnId="{997CE8A3-10E4-41A2-9985-39C1343F62D0}">
      <dgm:prSet/>
      <dgm:spPr/>
      <dgm:t>
        <a:bodyPr/>
        <a:lstStyle/>
        <a:p>
          <a:endParaRPr lang="ru-RU"/>
        </a:p>
      </dgm:t>
    </dgm:pt>
    <dgm:pt modelId="{87B12A61-4E7E-4ABD-8028-22BF392D2954}" type="sibTrans" cxnId="{997CE8A3-10E4-41A2-9985-39C1343F62D0}">
      <dgm:prSet/>
      <dgm:spPr/>
      <dgm:t>
        <a:bodyPr/>
        <a:lstStyle/>
        <a:p>
          <a:endParaRPr lang="ru-RU"/>
        </a:p>
      </dgm:t>
    </dgm:pt>
    <dgm:pt modelId="{A081210F-4AC4-4181-AF30-9547D40D03FE}">
      <dgm:prSet phldrT="[Текст]" custT="1"/>
      <dgm:spPr/>
      <dgm:t>
        <a:bodyPr/>
        <a:lstStyle/>
        <a:p>
          <a:pPr algn="l"/>
          <a:r>
            <a:rPr lang="kk-KZ" sz="1800" b="1" dirty="0">
              <a:solidFill>
                <a:schemeClr val="tx1"/>
              </a:solidFill>
              <a:latin typeface="Arial" pitchFamily="34" charset="0"/>
              <a:cs typeface="Arial" pitchFamily="34" charset="0"/>
            </a:rPr>
            <a:t>1. Тері  фибробласты;</a:t>
          </a:r>
        </a:p>
        <a:p>
          <a:pPr algn="l"/>
          <a:r>
            <a:rPr lang="kk-KZ" sz="1800" b="1" dirty="0">
              <a:solidFill>
                <a:schemeClr val="tx1"/>
              </a:solidFill>
              <a:latin typeface="Arial" pitchFamily="34" charset="0"/>
              <a:cs typeface="Arial" pitchFamily="34" charset="0"/>
            </a:rPr>
            <a:t>2. Тимустың эпителиальды клеткалар;</a:t>
          </a:r>
        </a:p>
        <a:p>
          <a:pPr algn="l"/>
          <a:r>
            <a:rPr lang="kk-KZ" sz="1800" b="1" dirty="0">
              <a:solidFill>
                <a:schemeClr val="tx1"/>
              </a:solidFill>
              <a:latin typeface="Arial" pitchFamily="34" charset="0"/>
              <a:cs typeface="Arial" pitchFamily="34" charset="0"/>
            </a:rPr>
            <a:t>3. Қалқанша безінің эпителиальды клеткалары;</a:t>
          </a:r>
        </a:p>
        <a:p>
          <a:pPr algn="l"/>
          <a:r>
            <a:rPr lang="kk-KZ" sz="1800" b="1" dirty="0">
              <a:solidFill>
                <a:schemeClr val="tx1"/>
              </a:solidFill>
              <a:latin typeface="Arial" pitchFamily="34" charset="0"/>
              <a:cs typeface="Arial" pitchFamily="34" charset="0"/>
            </a:rPr>
            <a:t>4. Глия клеткалары;</a:t>
          </a:r>
        </a:p>
        <a:p>
          <a:pPr algn="l"/>
          <a:r>
            <a:rPr lang="kk-KZ" sz="1800" b="1" dirty="0">
              <a:solidFill>
                <a:schemeClr val="tx1"/>
              </a:solidFill>
              <a:latin typeface="Arial" pitchFamily="34" charset="0"/>
              <a:cs typeface="Arial" pitchFamily="34" charset="0"/>
            </a:rPr>
            <a:t>5. Ұйқы безінің </a:t>
          </a:r>
          <a:r>
            <a:rPr lang="en-US" sz="1800" b="1" dirty="0">
              <a:solidFill>
                <a:schemeClr val="tx1"/>
              </a:solidFill>
              <a:latin typeface="Arial" pitchFamily="34" charset="0"/>
              <a:ea typeface="Verdana"/>
              <a:cs typeface="Arial" pitchFamily="34" charset="0"/>
            </a:rPr>
            <a:t>ß</a:t>
          </a:r>
          <a:r>
            <a:rPr lang="ru-RU" sz="1800" b="1" dirty="0">
              <a:solidFill>
                <a:schemeClr val="tx1"/>
              </a:solidFill>
              <a:latin typeface="Arial" pitchFamily="34" charset="0"/>
              <a:ea typeface="Verdana"/>
              <a:cs typeface="Arial" pitchFamily="34" charset="0"/>
            </a:rPr>
            <a:t>-</a:t>
          </a:r>
          <a:r>
            <a:rPr lang="ru-RU" sz="1800" b="1" dirty="0" err="1">
              <a:solidFill>
                <a:schemeClr val="tx1"/>
              </a:solidFill>
              <a:latin typeface="Arial" pitchFamily="34" charset="0"/>
              <a:ea typeface="Verdana"/>
              <a:cs typeface="Arial" pitchFamily="34" charset="0"/>
            </a:rPr>
            <a:t>клеткалары</a:t>
          </a:r>
          <a:r>
            <a:rPr lang="ru-RU" sz="1800" b="1" dirty="0">
              <a:solidFill>
                <a:schemeClr val="tx1"/>
              </a:solidFill>
              <a:latin typeface="Arial" pitchFamily="34" charset="0"/>
              <a:ea typeface="Verdana"/>
              <a:cs typeface="Arial" pitchFamily="34" charset="0"/>
            </a:rPr>
            <a:t>;</a:t>
          </a:r>
        </a:p>
        <a:p>
          <a:pPr algn="l"/>
          <a:r>
            <a:rPr lang="kk-KZ" sz="1800" b="1" dirty="0">
              <a:solidFill>
                <a:schemeClr val="tx1"/>
              </a:solidFill>
              <a:latin typeface="Arial" pitchFamily="34" charset="0"/>
              <a:ea typeface="Verdana"/>
              <a:cs typeface="Arial" pitchFamily="34" charset="0"/>
            </a:rPr>
            <a:t>6. Қан тамырларының энтотелий қабатының клеткалары</a:t>
          </a:r>
          <a:endParaRPr lang="ru-RU" sz="1800" b="1" dirty="0">
            <a:solidFill>
              <a:schemeClr val="tx1"/>
            </a:solidFill>
            <a:latin typeface="Arial" pitchFamily="34" charset="0"/>
            <a:cs typeface="Arial" pitchFamily="34" charset="0"/>
          </a:endParaRPr>
        </a:p>
      </dgm:t>
    </dgm:pt>
    <dgm:pt modelId="{E359E5B0-7307-49FA-97C5-F435F7752627}" type="parTrans" cxnId="{574923C3-E47B-4A22-85D2-FC03F138C882}">
      <dgm:prSet/>
      <dgm:spPr/>
      <dgm:t>
        <a:bodyPr/>
        <a:lstStyle/>
        <a:p>
          <a:endParaRPr lang="ru-RU"/>
        </a:p>
      </dgm:t>
    </dgm:pt>
    <dgm:pt modelId="{75143C56-1769-4B7E-93AD-24D0CFADD444}" type="sibTrans" cxnId="{574923C3-E47B-4A22-85D2-FC03F138C882}">
      <dgm:prSet/>
      <dgm:spPr/>
      <dgm:t>
        <a:bodyPr/>
        <a:lstStyle/>
        <a:p>
          <a:endParaRPr lang="ru-RU"/>
        </a:p>
      </dgm:t>
    </dgm:pt>
    <dgm:pt modelId="{EDA408BE-574B-409B-A0A1-2A7085E7287C}" type="pres">
      <dgm:prSet presAssocID="{0B41ACA9-F2DD-4244-8067-6AB21DFA95AD}" presName="Name0" presStyleCnt="0">
        <dgm:presLayoutVars>
          <dgm:chPref val="1"/>
          <dgm:dir/>
          <dgm:animOne val="branch"/>
          <dgm:animLvl val="lvl"/>
          <dgm:resizeHandles/>
        </dgm:presLayoutVars>
      </dgm:prSet>
      <dgm:spPr/>
      <dgm:t>
        <a:bodyPr/>
        <a:lstStyle/>
        <a:p>
          <a:endParaRPr lang="ru-RU"/>
        </a:p>
      </dgm:t>
    </dgm:pt>
    <dgm:pt modelId="{C1EE1788-7FBA-4F73-A222-F8DF91F858FD}" type="pres">
      <dgm:prSet presAssocID="{3F952082-8904-470A-B661-1514CBCDB430}" presName="vertOne" presStyleCnt="0"/>
      <dgm:spPr/>
    </dgm:pt>
    <dgm:pt modelId="{93A717D3-579A-4CCC-898C-D024DE56393E}" type="pres">
      <dgm:prSet presAssocID="{3F952082-8904-470A-B661-1514CBCDB430}" presName="txOne" presStyleLbl="node0" presStyleIdx="0" presStyleCnt="1" custScaleY="36901">
        <dgm:presLayoutVars>
          <dgm:chPref val="3"/>
        </dgm:presLayoutVars>
      </dgm:prSet>
      <dgm:spPr/>
      <dgm:t>
        <a:bodyPr/>
        <a:lstStyle/>
        <a:p>
          <a:endParaRPr lang="ru-RU"/>
        </a:p>
      </dgm:t>
    </dgm:pt>
    <dgm:pt modelId="{55D40AC8-67ED-46F5-9C44-D5AB099C650B}" type="pres">
      <dgm:prSet presAssocID="{3F952082-8904-470A-B661-1514CBCDB430}" presName="parTransOne" presStyleCnt="0"/>
      <dgm:spPr/>
    </dgm:pt>
    <dgm:pt modelId="{3DBD4C92-6A55-47B2-BDCD-9803ECAE3E87}" type="pres">
      <dgm:prSet presAssocID="{3F952082-8904-470A-B661-1514CBCDB430}" presName="horzOne" presStyleCnt="0"/>
      <dgm:spPr/>
    </dgm:pt>
    <dgm:pt modelId="{3278B8CC-EEEC-446A-BD0C-28C44C2D0B6B}" type="pres">
      <dgm:prSet presAssocID="{8701569C-4CB4-46B0-8714-A5E6BC949B36}" presName="vertTwo" presStyleCnt="0"/>
      <dgm:spPr/>
    </dgm:pt>
    <dgm:pt modelId="{2A256383-DA1B-4DE2-AFC2-F8FB4F2E2F32}" type="pres">
      <dgm:prSet presAssocID="{8701569C-4CB4-46B0-8714-A5E6BC949B36}" presName="txTwo" presStyleLbl="node2" presStyleIdx="0" presStyleCnt="2" custScaleY="28524">
        <dgm:presLayoutVars>
          <dgm:chPref val="3"/>
        </dgm:presLayoutVars>
      </dgm:prSet>
      <dgm:spPr/>
      <dgm:t>
        <a:bodyPr/>
        <a:lstStyle/>
        <a:p>
          <a:endParaRPr lang="ru-RU"/>
        </a:p>
      </dgm:t>
    </dgm:pt>
    <dgm:pt modelId="{9F21E78A-EBDC-4BC9-B6C0-2E4888D8AC65}" type="pres">
      <dgm:prSet presAssocID="{8701569C-4CB4-46B0-8714-A5E6BC949B36}" presName="parTransTwo" presStyleCnt="0"/>
      <dgm:spPr/>
    </dgm:pt>
    <dgm:pt modelId="{81503B62-5661-4F4F-9187-1FB00AF2D344}" type="pres">
      <dgm:prSet presAssocID="{8701569C-4CB4-46B0-8714-A5E6BC949B36}" presName="horzTwo" presStyleCnt="0"/>
      <dgm:spPr/>
    </dgm:pt>
    <dgm:pt modelId="{AB18BCB1-7BC6-4617-AD58-0E61F4284D11}" type="pres">
      <dgm:prSet presAssocID="{96B8AD91-F46F-4C84-A0CD-79E2F78C8A7C}" presName="vertThree" presStyleCnt="0"/>
      <dgm:spPr/>
    </dgm:pt>
    <dgm:pt modelId="{40D27F31-AAEC-452B-A6C9-923A27D4FC75}" type="pres">
      <dgm:prSet presAssocID="{96B8AD91-F46F-4C84-A0CD-79E2F78C8A7C}" presName="txThree" presStyleLbl="node3" presStyleIdx="0" presStyleCnt="2" custScaleY="41997">
        <dgm:presLayoutVars>
          <dgm:chPref val="3"/>
        </dgm:presLayoutVars>
      </dgm:prSet>
      <dgm:spPr/>
      <dgm:t>
        <a:bodyPr/>
        <a:lstStyle/>
        <a:p>
          <a:endParaRPr lang="ru-RU"/>
        </a:p>
      </dgm:t>
    </dgm:pt>
    <dgm:pt modelId="{535204F3-5920-442D-AAE5-9BFFB657D477}" type="pres">
      <dgm:prSet presAssocID="{96B8AD91-F46F-4C84-A0CD-79E2F78C8A7C}" presName="horzThree" presStyleCnt="0"/>
      <dgm:spPr/>
    </dgm:pt>
    <dgm:pt modelId="{1D3EF123-5144-438C-9C7A-CD413B845968}" type="pres">
      <dgm:prSet presAssocID="{5BFA05FA-6C03-4827-8D7C-2D3808027295}" presName="sibSpaceTwo" presStyleCnt="0"/>
      <dgm:spPr/>
    </dgm:pt>
    <dgm:pt modelId="{AAAAD362-81BE-494F-BEC5-2580813BF4B6}" type="pres">
      <dgm:prSet presAssocID="{EC1F2EBA-566F-4262-807A-C69FD7AA964F}" presName="vertTwo" presStyleCnt="0"/>
      <dgm:spPr/>
    </dgm:pt>
    <dgm:pt modelId="{660C48C6-2893-4229-848F-86B3E4630332}" type="pres">
      <dgm:prSet presAssocID="{EC1F2EBA-566F-4262-807A-C69FD7AA964F}" presName="txTwo" presStyleLbl="node2" presStyleIdx="1" presStyleCnt="2" custScaleY="28524">
        <dgm:presLayoutVars>
          <dgm:chPref val="3"/>
        </dgm:presLayoutVars>
      </dgm:prSet>
      <dgm:spPr/>
      <dgm:t>
        <a:bodyPr/>
        <a:lstStyle/>
        <a:p>
          <a:endParaRPr lang="ru-RU"/>
        </a:p>
      </dgm:t>
    </dgm:pt>
    <dgm:pt modelId="{1145AF4B-5F7F-46D3-A6D7-D1FEAEDD04D5}" type="pres">
      <dgm:prSet presAssocID="{EC1F2EBA-566F-4262-807A-C69FD7AA964F}" presName="parTransTwo" presStyleCnt="0"/>
      <dgm:spPr/>
    </dgm:pt>
    <dgm:pt modelId="{DB954302-479D-43A8-BB5D-F8B44466085C}" type="pres">
      <dgm:prSet presAssocID="{EC1F2EBA-566F-4262-807A-C69FD7AA964F}" presName="horzTwo" presStyleCnt="0"/>
      <dgm:spPr/>
    </dgm:pt>
    <dgm:pt modelId="{BEEE6179-C51A-4722-995C-72E991E0F2B5}" type="pres">
      <dgm:prSet presAssocID="{A081210F-4AC4-4181-AF30-9547D40D03FE}" presName="vertThree" presStyleCnt="0"/>
      <dgm:spPr/>
    </dgm:pt>
    <dgm:pt modelId="{2259769D-A493-44A4-93EE-87BB2A175835}" type="pres">
      <dgm:prSet presAssocID="{A081210F-4AC4-4181-AF30-9547D40D03FE}" presName="txThree" presStyleLbl="node3" presStyleIdx="1" presStyleCnt="2" custScaleX="109005">
        <dgm:presLayoutVars>
          <dgm:chPref val="3"/>
        </dgm:presLayoutVars>
      </dgm:prSet>
      <dgm:spPr/>
      <dgm:t>
        <a:bodyPr/>
        <a:lstStyle/>
        <a:p>
          <a:endParaRPr lang="ru-RU"/>
        </a:p>
      </dgm:t>
    </dgm:pt>
    <dgm:pt modelId="{75F54FC9-2FF7-49EB-8CF4-ED216FD5230C}" type="pres">
      <dgm:prSet presAssocID="{A081210F-4AC4-4181-AF30-9547D40D03FE}" presName="horzThree" presStyleCnt="0"/>
      <dgm:spPr/>
    </dgm:pt>
  </dgm:ptLst>
  <dgm:cxnLst>
    <dgm:cxn modelId="{997CE8A3-10E4-41A2-9985-39C1343F62D0}" srcId="{3F952082-8904-470A-B661-1514CBCDB430}" destId="{EC1F2EBA-566F-4262-807A-C69FD7AA964F}" srcOrd="1" destOrd="0" parTransId="{010AFFB9-06F2-4FA4-8E40-87175A3E0744}" sibTransId="{87B12A61-4E7E-4ABD-8028-22BF392D2954}"/>
    <dgm:cxn modelId="{2EB30C6E-7A6C-4D46-AFB3-3B53E3D9BF8C}" type="presOf" srcId="{8701569C-4CB4-46B0-8714-A5E6BC949B36}" destId="{2A256383-DA1B-4DE2-AFC2-F8FB4F2E2F32}" srcOrd="0" destOrd="0" presId="urn:microsoft.com/office/officeart/2005/8/layout/hierarchy4"/>
    <dgm:cxn modelId="{F521B456-A6A2-4585-A448-EB9492E3C98B}" type="presOf" srcId="{3F952082-8904-470A-B661-1514CBCDB430}" destId="{93A717D3-579A-4CCC-898C-D024DE56393E}" srcOrd="0" destOrd="0" presId="urn:microsoft.com/office/officeart/2005/8/layout/hierarchy4"/>
    <dgm:cxn modelId="{A0C8B355-C628-43F2-B058-CE164B53D35A}" type="presOf" srcId="{0B41ACA9-F2DD-4244-8067-6AB21DFA95AD}" destId="{EDA408BE-574B-409B-A0A1-2A7085E7287C}" srcOrd="0" destOrd="0" presId="urn:microsoft.com/office/officeart/2005/8/layout/hierarchy4"/>
    <dgm:cxn modelId="{574923C3-E47B-4A22-85D2-FC03F138C882}" srcId="{EC1F2EBA-566F-4262-807A-C69FD7AA964F}" destId="{A081210F-4AC4-4181-AF30-9547D40D03FE}" srcOrd="0" destOrd="0" parTransId="{E359E5B0-7307-49FA-97C5-F435F7752627}" sibTransId="{75143C56-1769-4B7E-93AD-24D0CFADD444}"/>
    <dgm:cxn modelId="{27BED404-D3F8-4F92-A84D-20E23670DD05}" srcId="{0B41ACA9-F2DD-4244-8067-6AB21DFA95AD}" destId="{3F952082-8904-470A-B661-1514CBCDB430}" srcOrd="0" destOrd="0" parTransId="{39D9E363-28BE-4E45-B1EB-D5BB8A91CD04}" sibTransId="{6B192217-6BB3-43FF-8015-D7E4454160DF}"/>
    <dgm:cxn modelId="{8BF9FD09-D1A0-4FF6-B438-81A70719E735}" type="presOf" srcId="{96B8AD91-F46F-4C84-A0CD-79E2F78C8A7C}" destId="{40D27F31-AAEC-452B-A6C9-923A27D4FC75}" srcOrd="0" destOrd="0" presId="urn:microsoft.com/office/officeart/2005/8/layout/hierarchy4"/>
    <dgm:cxn modelId="{E6C828FC-A74C-4A97-87F5-B0C747ED63E3}" type="presOf" srcId="{A081210F-4AC4-4181-AF30-9547D40D03FE}" destId="{2259769D-A493-44A4-93EE-87BB2A175835}" srcOrd="0" destOrd="0" presId="urn:microsoft.com/office/officeart/2005/8/layout/hierarchy4"/>
    <dgm:cxn modelId="{5AC5F59D-3E8C-463F-99DC-DF3E3E7BEB1D}" srcId="{8701569C-4CB4-46B0-8714-A5E6BC949B36}" destId="{96B8AD91-F46F-4C84-A0CD-79E2F78C8A7C}" srcOrd="0" destOrd="0" parTransId="{947552B4-A8C5-4027-8F0B-8089317A7325}" sibTransId="{56D66AB3-C36C-4218-AE27-50C3FD529621}"/>
    <dgm:cxn modelId="{C63AA14D-8E50-4AA0-9280-7202CC9B17EE}" type="presOf" srcId="{EC1F2EBA-566F-4262-807A-C69FD7AA964F}" destId="{660C48C6-2893-4229-848F-86B3E4630332}" srcOrd="0" destOrd="0" presId="urn:microsoft.com/office/officeart/2005/8/layout/hierarchy4"/>
    <dgm:cxn modelId="{F5AFDA92-8F23-4D6A-9016-DFFAE792D08C}" srcId="{3F952082-8904-470A-B661-1514CBCDB430}" destId="{8701569C-4CB4-46B0-8714-A5E6BC949B36}" srcOrd="0" destOrd="0" parTransId="{4EA2981A-133C-487E-BE1E-38B52D931EEF}" sibTransId="{5BFA05FA-6C03-4827-8D7C-2D3808027295}"/>
    <dgm:cxn modelId="{92475AC4-1561-44CB-A223-3B29C1C79787}" type="presParOf" srcId="{EDA408BE-574B-409B-A0A1-2A7085E7287C}" destId="{C1EE1788-7FBA-4F73-A222-F8DF91F858FD}" srcOrd="0" destOrd="0" presId="urn:microsoft.com/office/officeart/2005/8/layout/hierarchy4"/>
    <dgm:cxn modelId="{1BF4258C-61E9-49A5-8BE1-A04960B2C20D}" type="presParOf" srcId="{C1EE1788-7FBA-4F73-A222-F8DF91F858FD}" destId="{93A717D3-579A-4CCC-898C-D024DE56393E}" srcOrd="0" destOrd="0" presId="urn:microsoft.com/office/officeart/2005/8/layout/hierarchy4"/>
    <dgm:cxn modelId="{8D5682A1-2385-4C2B-A0AA-20833ACF4B4C}" type="presParOf" srcId="{C1EE1788-7FBA-4F73-A222-F8DF91F858FD}" destId="{55D40AC8-67ED-46F5-9C44-D5AB099C650B}" srcOrd="1" destOrd="0" presId="urn:microsoft.com/office/officeart/2005/8/layout/hierarchy4"/>
    <dgm:cxn modelId="{3C63F0D2-8E1B-4A21-B8A0-820E5D939CD9}" type="presParOf" srcId="{C1EE1788-7FBA-4F73-A222-F8DF91F858FD}" destId="{3DBD4C92-6A55-47B2-BDCD-9803ECAE3E87}" srcOrd="2" destOrd="0" presId="urn:microsoft.com/office/officeart/2005/8/layout/hierarchy4"/>
    <dgm:cxn modelId="{7ACD9905-4F0C-4E77-BE05-5A2986AFABFD}" type="presParOf" srcId="{3DBD4C92-6A55-47B2-BDCD-9803ECAE3E87}" destId="{3278B8CC-EEEC-446A-BD0C-28C44C2D0B6B}" srcOrd="0" destOrd="0" presId="urn:microsoft.com/office/officeart/2005/8/layout/hierarchy4"/>
    <dgm:cxn modelId="{5F669040-CCE2-449D-ACB6-A899B8A58F37}" type="presParOf" srcId="{3278B8CC-EEEC-446A-BD0C-28C44C2D0B6B}" destId="{2A256383-DA1B-4DE2-AFC2-F8FB4F2E2F32}" srcOrd="0" destOrd="0" presId="urn:microsoft.com/office/officeart/2005/8/layout/hierarchy4"/>
    <dgm:cxn modelId="{66BA928F-3DBE-4295-9546-10120B87AD5A}" type="presParOf" srcId="{3278B8CC-EEEC-446A-BD0C-28C44C2D0B6B}" destId="{9F21E78A-EBDC-4BC9-B6C0-2E4888D8AC65}" srcOrd="1" destOrd="0" presId="urn:microsoft.com/office/officeart/2005/8/layout/hierarchy4"/>
    <dgm:cxn modelId="{98A2917B-2990-4BD4-A276-69FFE0C6188C}" type="presParOf" srcId="{3278B8CC-EEEC-446A-BD0C-28C44C2D0B6B}" destId="{81503B62-5661-4F4F-9187-1FB00AF2D344}" srcOrd="2" destOrd="0" presId="urn:microsoft.com/office/officeart/2005/8/layout/hierarchy4"/>
    <dgm:cxn modelId="{22E9CC45-584B-4D4B-8500-962DFD4D98A3}" type="presParOf" srcId="{81503B62-5661-4F4F-9187-1FB00AF2D344}" destId="{AB18BCB1-7BC6-4617-AD58-0E61F4284D11}" srcOrd="0" destOrd="0" presId="urn:microsoft.com/office/officeart/2005/8/layout/hierarchy4"/>
    <dgm:cxn modelId="{9D7E5110-7636-4AD6-A0B9-018CFDE2501C}" type="presParOf" srcId="{AB18BCB1-7BC6-4617-AD58-0E61F4284D11}" destId="{40D27F31-AAEC-452B-A6C9-923A27D4FC75}" srcOrd="0" destOrd="0" presId="urn:microsoft.com/office/officeart/2005/8/layout/hierarchy4"/>
    <dgm:cxn modelId="{04031320-8A1E-48EC-8C09-850F3B4BE11D}" type="presParOf" srcId="{AB18BCB1-7BC6-4617-AD58-0E61F4284D11}" destId="{535204F3-5920-442D-AAE5-9BFFB657D477}" srcOrd="1" destOrd="0" presId="urn:microsoft.com/office/officeart/2005/8/layout/hierarchy4"/>
    <dgm:cxn modelId="{16835815-5752-402D-A7F8-8DE9359DCCFF}" type="presParOf" srcId="{3DBD4C92-6A55-47B2-BDCD-9803ECAE3E87}" destId="{1D3EF123-5144-438C-9C7A-CD413B845968}" srcOrd="1" destOrd="0" presId="urn:microsoft.com/office/officeart/2005/8/layout/hierarchy4"/>
    <dgm:cxn modelId="{372CACE6-15F9-4CF5-A38B-4CD5654A35AE}" type="presParOf" srcId="{3DBD4C92-6A55-47B2-BDCD-9803ECAE3E87}" destId="{AAAAD362-81BE-494F-BEC5-2580813BF4B6}" srcOrd="2" destOrd="0" presId="urn:microsoft.com/office/officeart/2005/8/layout/hierarchy4"/>
    <dgm:cxn modelId="{BBA3CC18-CD9C-4255-BD73-FCDA7BAA825F}" type="presParOf" srcId="{AAAAD362-81BE-494F-BEC5-2580813BF4B6}" destId="{660C48C6-2893-4229-848F-86B3E4630332}" srcOrd="0" destOrd="0" presId="urn:microsoft.com/office/officeart/2005/8/layout/hierarchy4"/>
    <dgm:cxn modelId="{CD5ED7C7-E3B0-4374-80C6-FA34325E8023}" type="presParOf" srcId="{AAAAD362-81BE-494F-BEC5-2580813BF4B6}" destId="{1145AF4B-5F7F-46D3-A6D7-D1FEAEDD04D5}" srcOrd="1" destOrd="0" presId="urn:microsoft.com/office/officeart/2005/8/layout/hierarchy4"/>
    <dgm:cxn modelId="{C9D51AAD-BE7F-4B89-984F-5BE47364E95D}" type="presParOf" srcId="{AAAAD362-81BE-494F-BEC5-2580813BF4B6}" destId="{DB954302-479D-43A8-BB5D-F8B44466085C}" srcOrd="2" destOrd="0" presId="urn:microsoft.com/office/officeart/2005/8/layout/hierarchy4"/>
    <dgm:cxn modelId="{1D6A0219-2DB1-4A3D-A30D-DBE5FFD62064}" type="presParOf" srcId="{DB954302-479D-43A8-BB5D-F8B44466085C}" destId="{BEEE6179-C51A-4722-995C-72E991E0F2B5}" srcOrd="0" destOrd="0" presId="urn:microsoft.com/office/officeart/2005/8/layout/hierarchy4"/>
    <dgm:cxn modelId="{415525D6-E4B7-4DD4-B4E3-60E58BB7DC8D}" type="presParOf" srcId="{BEEE6179-C51A-4722-995C-72E991E0F2B5}" destId="{2259769D-A493-44A4-93EE-87BB2A175835}" srcOrd="0" destOrd="0" presId="urn:microsoft.com/office/officeart/2005/8/layout/hierarchy4"/>
    <dgm:cxn modelId="{84932F02-8D52-4119-ABAF-96E53D1CD58D}" type="presParOf" srcId="{BEEE6179-C51A-4722-995C-72E991E0F2B5}" destId="{75F54FC9-2FF7-49EB-8CF4-ED216FD5230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03E9D1-D44C-469B-9160-59F37C5E0305}" type="doc">
      <dgm:prSet loTypeId="urn:microsoft.com/office/officeart/2005/8/layout/hList1" loCatId="list" qsTypeId="urn:microsoft.com/office/officeart/2005/8/quickstyle/3d3" qsCatId="3D" csTypeId="urn:microsoft.com/office/officeart/2005/8/colors/colorful5" csCatId="colorful" phldr="1"/>
      <dgm:spPr/>
      <dgm:t>
        <a:bodyPr/>
        <a:lstStyle/>
        <a:p>
          <a:endParaRPr lang="ru-RU"/>
        </a:p>
      </dgm:t>
    </dgm:pt>
    <dgm:pt modelId="{34438AA4-B774-4B5C-A103-1283A4708D06}">
      <dgm:prSet phldrT="[Текст]" custT="1"/>
      <dgm:spPr/>
      <dgm:t>
        <a:bodyPr/>
        <a:lstStyle/>
        <a:p>
          <a:r>
            <a:rPr lang="ru-RU" sz="1800" b="1" i="0" dirty="0">
              <a:latin typeface="Arial" pitchFamily="34" charset="0"/>
              <a:cs typeface="Arial" pitchFamily="34" charset="0"/>
            </a:rPr>
            <a:t>РЕЗИДЕНТТІ (АДЕКВАТТЫ ЕМЕС) МАКРОФАГТАР </a:t>
          </a:r>
        </a:p>
      </dgm:t>
    </dgm:pt>
    <dgm:pt modelId="{63F628DA-2AA2-4024-A513-1FC7D005EC5A}" type="parTrans" cxnId="{4C1C0BF8-D2B5-4589-9392-5C57986B5DAC}">
      <dgm:prSet/>
      <dgm:spPr/>
      <dgm:t>
        <a:bodyPr/>
        <a:lstStyle/>
        <a:p>
          <a:endParaRPr lang="ru-RU"/>
        </a:p>
      </dgm:t>
    </dgm:pt>
    <dgm:pt modelId="{FF41CB5C-AB70-4E8C-99D7-7D347D9701C2}" type="sibTrans" cxnId="{4C1C0BF8-D2B5-4589-9392-5C57986B5DAC}">
      <dgm:prSet/>
      <dgm:spPr/>
      <dgm:t>
        <a:bodyPr/>
        <a:lstStyle/>
        <a:p>
          <a:endParaRPr lang="ru-RU"/>
        </a:p>
      </dgm:t>
    </dgm:pt>
    <dgm:pt modelId="{FC7BC142-809B-4085-913B-AC95C71A213C}">
      <dgm:prSet phldrT="[Текст]" custT="1"/>
      <dgm:spPr/>
      <dgm:t>
        <a:bodyPr/>
        <a:lstStyle/>
        <a:p>
          <a:pPr algn="ctr"/>
          <a:r>
            <a:rPr lang="ru-RU" sz="1800" b="1" dirty="0" err="1"/>
            <a:t>Белгілі</a:t>
          </a:r>
          <a:r>
            <a:rPr lang="ru-RU" sz="1800" b="1" dirty="0"/>
            <a:t> </a:t>
          </a:r>
          <a:r>
            <a:rPr lang="ru-RU" sz="1800" b="1" dirty="0" err="1"/>
            <a:t>анатомиялық ауданда</a:t>
          </a:r>
          <a:r>
            <a:rPr lang="ru-RU" sz="1800" b="1" dirty="0"/>
            <a:t> </a:t>
          </a:r>
          <a:r>
            <a:rPr lang="ru-RU" sz="1800" b="1" dirty="0" err="1"/>
            <a:t>кездесетін</a:t>
          </a:r>
          <a:r>
            <a:rPr lang="ru-RU" sz="1800" b="1" dirty="0"/>
            <a:t> </a:t>
          </a:r>
          <a:r>
            <a:rPr lang="ru-RU" sz="1800" b="1" dirty="0" err="1"/>
            <a:t>макрофактор</a:t>
          </a:r>
          <a:r>
            <a:rPr lang="ru-RU" sz="1800" b="1" dirty="0"/>
            <a:t> </a:t>
          </a:r>
          <a:r>
            <a:rPr lang="ru-RU" sz="1800" b="1" dirty="0" err="1"/>
            <a:t>популяциясы</a:t>
          </a:r>
          <a:endParaRPr lang="ru-RU" sz="1800" b="1" dirty="0"/>
        </a:p>
      </dgm:t>
    </dgm:pt>
    <dgm:pt modelId="{458A63A4-1168-4032-9C76-AB4A89CD81A8}" type="parTrans" cxnId="{E7B18198-64E2-4704-BD70-28094FE930F0}">
      <dgm:prSet/>
      <dgm:spPr/>
      <dgm:t>
        <a:bodyPr/>
        <a:lstStyle/>
        <a:p>
          <a:endParaRPr lang="ru-RU"/>
        </a:p>
      </dgm:t>
    </dgm:pt>
    <dgm:pt modelId="{E6A9BB81-7983-4EE0-9121-6C11A1E200D5}" type="sibTrans" cxnId="{E7B18198-64E2-4704-BD70-28094FE930F0}">
      <dgm:prSet/>
      <dgm:spPr/>
      <dgm:t>
        <a:bodyPr/>
        <a:lstStyle/>
        <a:p>
          <a:endParaRPr lang="ru-RU"/>
        </a:p>
      </dgm:t>
    </dgm:pt>
    <dgm:pt modelId="{BAA0D4D9-68FD-4E86-A9B2-38A9408301CC}">
      <dgm:prSet phldrT="[Текст]" custT="1"/>
      <dgm:spPr/>
      <dgm:t>
        <a:bodyPr/>
        <a:lstStyle/>
        <a:p>
          <a:r>
            <a:rPr lang="ru-RU" sz="1800" b="1" i="0" dirty="0">
              <a:latin typeface="Arial" pitchFamily="34" charset="0"/>
              <a:cs typeface="Arial" pitchFamily="34" charset="0"/>
            </a:rPr>
            <a:t>ҚАБЫНУ ЭКССУДАТЫНЫҢ МАКРОФАГТАРЫ </a:t>
          </a:r>
        </a:p>
      </dgm:t>
    </dgm:pt>
    <dgm:pt modelId="{9CB80E49-BE00-4D44-A3BE-84CA7A4C281A}" type="parTrans" cxnId="{58492A2F-4E7E-4E83-8674-8FF4D4A53925}">
      <dgm:prSet/>
      <dgm:spPr/>
      <dgm:t>
        <a:bodyPr/>
        <a:lstStyle/>
        <a:p>
          <a:endParaRPr lang="ru-RU"/>
        </a:p>
      </dgm:t>
    </dgm:pt>
    <dgm:pt modelId="{5EBF7AE4-1347-42F7-8D09-BB2E47EDB262}" type="sibTrans" cxnId="{58492A2F-4E7E-4E83-8674-8FF4D4A53925}">
      <dgm:prSet/>
      <dgm:spPr/>
      <dgm:t>
        <a:bodyPr/>
        <a:lstStyle/>
        <a:p>
          <a:endParaRPr lang="ru-RU"/>
        </a:p>
      </dgm:t>
    </dgm:pt>
    <dgm:pt modelId="{7F69C136-DB3D-48D8-A6FF-D6C1F86ACC44}">
      <dgm:prSet phldrT="[Текст]" custT="1"/>
      <dgm:spPr/>
      <dgm:t>
        <a:bodyPr/>
        <a:lstStyle/>
        <a:p>
          <a:pPr algn="ctr"/>
          <a:r>
            <a:rPr lang="ru-RU" sz="1800" b="1" dirty="0" err="1"/>
            <a:t>Қабыну ошағына жинақталған қан моноциттерінің жиынтығы</a:t>
          </a:r>
          <a:endParaRPr lang="ru-RU" sz="1800" b="1" dirty="0"/>
        </a:p>
      </dgm:t>
    </dgm:pt>
    <dgm:pt modelId="{4BE44D77-80A5-4251-AB42-A03D21E8334E}" type="parTrans" cxnId="{2E175569-BE87-4CD5-92AF-31BA7679499F}">
      <dgm:prSet/>
      <dgm:spPr/>
      <dgm:t>
        <a:bodyPr/>
        <a:lstStyle/>
        <a:p>
          <a:endParaRPr lang="ru-RU"/>
        </a:p>
      </dgm:t>
    </dgm:pt>
    <dgm:pt modelId="{79B49EA0-C526-4B85-8CB8-CCA93B2ED1A9}" type="sibTrans" cxnId="{2E175569-BE87-4CD5-92AF-31BA7679499F}">
      <dgm:prSet/>
      <dgm:spPr/>
      <dgm:t>
        <a:bodyPr/>
        <a:lstStyle/>
        <a:p>
          <a:endParaRPr lang="ru-RU"/>
        </a:p>
      </dgm:t>
    </dgm:pt>
    <dgm:pt modelId="{5EEC2138-D232-4E93-B8C7-B17AD7E8C9BF}">
      <dgm:prSet phldrT="[Текст]" custT="1"/>
      <dgm:spPr/>
      <dgm:t>
        <a:bodyPr/>
        <a:lstStyle/>
        <a:p>
          <a:r>
            <a:rPr lang="ru-RU" sz="1800" b="1" i="0" dirty="0">
              <a:latin typeface="Arial" pitchFamily="34" charset="0"/>
              <a:cs typeface="Arial" pitchFamily="34" charset="0"/>
            </a:rPr>
            <a:t>БЕЛСЕНДІ МАКРОФАГТАР</a:t>
          </a:r>
        </a:p>
      </dgm:t>
    </dgm:pt>
    <dgm:pt modelId="{D6ED486E-827E-493A-A4AC-9C8D0186A486}" type="parTrans" cxnId="{8FDA130C-52D7-4BC1-BA93-C232E0A36384}">
      <dgm:prSet/>
      <dgm:spPr/>
      <dgm:t>
        <a:bodyPr/>
        <a:lstStyle/>
        <a:p>
          <a:endParaRPr lang="ru-RU"/>
        </a:p>
      </dgm:t>
    </dgm:pt>
    <dgm:pt modelId="{5A40F1BA-9392-4C8A-AFED-1D278C44852A}" type="sibTrans" cxnId="{8FDA130C-52D7-4BC1-BA93-C232E0A36384}">
      <dgm:prSet/>
      <dgm:spPr/>
      <dgm:t>
        <a:bodyPr/>
        <a:lstStyle/>
        <a:p>
          <a:endParaRPr lang="ru-RU"/>
        </a:p>
      </dgm:t>
    </dgm:pt>
    <dgm:pt modelId="{EE297099-BAF9-4511-9440-5D645C7661F1}">
      <dgm:prSet phldrT="[Текст]" custT="1"/>
      <dgm:spPr/>
      <dgm:t>
        <a:bodyPr/>
        <a:lstStyle/>
        <a:p>
          <a:pPr algn="ctr"/>
          <a:r>
            <a:rPr lang="ru-RU" sz="1800" b="1" dirty="0" err="1"/>
            <a:t>Иммунологиялық реакцияларға қатысатын макрофагтар</a:t>
          </a:r>
          <a:endParaRPr lang="ru-RU" sz="1800" b="1" dirty="0"/>
        </a:p>
      </dgm:t>
    </dgm:pt>
    <dgm:pt modelId="{C8088A1B-97F9-46D9-9247-AF95BEA77F99}" type="parTrans" cxnId="{C527ABAC-2623-42A4-BD77-25FF01268299}">
      <dgm:prSet/>
      <dgm:spPr/>
      <dgm:t>
        <a:bodyPr/>
        <a:lstStyle/>
        <a:p>
          <a:endParaRPr lang="ru-RU"/>
        </a:p>
      </dgm:t>
    </dgm:pt>
    <dgm:pt modelId="{550A5936-C55F-4E18-B4BC-5A6DFCF54592}" type="sibTrans" cxnId="{C527ABAC-2623-42A4-BD77-25FF01268299}">
      <dgm:prSet/>
      <dgm:spPr/>
      <dgm:t>
        <a:bodyPr/>
        <a:lstStyle/>
        <a:p>
          <a:endParaRPr lang="ru-RU"/>
        </a:p>
      </dgm:t>
    </dgm:pt>
    <dgm:pt modelId="{BD0FCA07-1D02-4597-AB52-32F81A69FC94}" type="pres">
      <dgm:prSet presAssocID="{B003E9D1-D44C-469B-9160-59F37C5E0305}" presName="Name0" presStyleCnt="0">
        <dgm:presLayoutVars>
          <dgm:dir/>
          <dgm:animLvl val="lvl"/>
          <dgm:resizeHandles val="exact"/>
        </dgm:presLayoutVars>
      </dgm:prSet>
      <dgm:spPr/>
      <dgm:t>
        <a:bodyPr/>
        <a:lstStyle/>
        <a:p>
          <a:endParaRPr lang="ru-RU"/>
        </a:p>
      </dgm:t>
    </dgm:pt>
    <dgm:pt modelId="{C06CD857-7164-494A-84B1-B7D9030FBD70}" type="pres">
      <dgm:prSet presAssocID="{34438AA4-B774-4B5C-A103-1283A4708D06}" presName="composite" presStyleCnt="0"/>
      <dgm:spPr/>
    </dgm:pt>
    <dgm:pt modelId="{0DFACF51-CB08-4909-9AC3-AFD8540798DA}" type="pres">
      <dgm:prSet presAssocID="{34438AA4-B774-4B5C-A103-1283A4708D06}" presName="parTx" presStyleLbl="alignNode1" presStyleIdx="0" presStyleCnt="3" custScaleY="119423">
        <dgm:presLayoutVars>
          <dgm:chMax val="0"/>
          <dgm:chPref val="0"/>
          <dgm:bulletEnabled val="1"/>
        </dgm:presLayoutVars>
      </dgm:prSet>
      <dgm:spPr/>
      <dgm:t>
        <a:bodyPr/>
        <a:lstStyle/>
        <a:p>
          <a:endParaRPr lang="ru-RU"/>
        </a:p>
      </dgm:t>
    </dgm:pt>
    <dgm:pt modelId="{5ED86F41-A025-4334-84EF-F7276DFB3FA5}" type="pres">
      <dgm:prSet presAssocID="{34438AA4-B774-4B5C-A103-1283A4708D06}" presName="desTx" presStyleLbl="alignAccFollowNode1" presStyleIdx="0" presStyleCnt="3" custScaleY="57574" custLinFactNeighborX="-103" custLinFactNeighborY="1861">
        <dgm:presLayoutVars>
          <dgm:bulletEnabled val="1"/>
        </dgm:presLayoutVars>
      </dgm:prSet>
      <dgm:spPr/>
      <dgm:t>
        <a:bodyPr/>
        <a:lstStyle/>
        <a:p>
          <a:endParaRPr lang="ru-RU"/>
        </a:p>
      </dgm:t>
    </dgm:pt>
    <dgm:pt modelId="{5847E849-FCA8-48F5-9617-A4ECE0C5A19E}" type="pres">
      <dgm:prSet presAssocID="{FF41CB5C-AB70-4E8C-99D7-7D347D9701C2}" presName="space" presStyleCnt="0"/>
      <dgm:spPr/>
    </dgm:pt>
    <dgm:pt modelId="{7B492C06-A753-4722-B970-48B5E0B821C5}" type="pres">
      <dgm:prSet presAssocID="{BAA0D4D9-68FD-4E86-A9B2-38A9408301CC}" presName="composite" presStyleCnt="0"/>
      <dgm:spPr/>
    </dgm:pt>
    <dgm:pt modelId="{76F08CC9-A4A3-4416-81EC-C62BD12371A8}" type="pres">
      <dgm:prSet presAssocID="{BAA0D4D9-68FD-4E86-A9B2-38A9408301CC}" presName="parTx" presStyleLbl="alignNode1" presStyleIdx="1" presStyleCnt="3" custScaleY="119423">
        <dgm:presLayoutVars>
          <dgm:chMax val="0"/>
          <dgm:chPref val="0"/>
          <dgm:bulletEnabled val="1"/>
        </dgm:presLayoutVars>
      </dgm:prSet>
      <dgm:spPr/>
      <dgm:t>
        <a:bodyPr/>
        <a:lstStyle/>
        <a:p>
          <a:endParaRPr lang="ru-RU"/>
        </a:p>
      </dgm:t>
    </dgm:pt>
    <dgm:pt modelId="{51D97C5B-AE06-46D1-8F66-1BDFAF3EE5F4}" type="pres">
      <dgm:prSet presAssocID="{BAA0D4D9-68FD-4E86-A9B2-38A9408301CC}" presName="desTx" presStyleLbl="alignAccFollowNode1" presStyleIdx="1" presStyleCnt="3" custScaleY="57574" custLinFactNeighborX="-1744" custLinFactNeighborY="1861">
        <dgm:presLayoutVars>
          <dgm:bulletEnabled val="1"/>
        </dgm:presLayoutVars>
      </dgm:prSet>
      <dgm:spPr/>
      <dgm:t>
        <a:bodyPr/>
        <a:lstStyle/>
        <a:p>
          <a:endParaRPr lang="ru-RU"/>
        </a:p>
      </dgm:t>
    </dgm:pt>
    <dgm:pt modelId="{ED014B28-D197-4F9C-8836-29D6802BBD06}" type="pres">
      <dgm:prSet presAssocID="{5EBF7AE4-1347-42F7-8D09-BB2E47EDB262}" presName="space" presStyleCnt="0"/>
      <dgm:spPr/>
    </dgm:pt>
    <dgm:pt modelId="{5F6C425D-A40D-4E1C-90DA-45206786D8E2}" type="pres">
      <dgm:prSet presAssocID="{5EEC2138-D232-4E93-B8C7-B17AD7E8C9BF}" presName="composite" presStyleCnt="0"/>
      <dgm:spPr/>
    </dgm:pt>
    <dgm:pt modelId="{A7E943C3-0839-4EF7-9256-9DE278E6EB16}" type="pres">
      <dgm:prSet presAssocID="{5EEC2138-D232-4E93-B8C7-B17AD7E8C9BF}" presName="parTx" presStyleLbl="alignNode1" presStyleIdx="2" presStyleCnt="3" custScaleY="119423">
        <dgm:presLayoutVars>
          <dgm:chMax val="0"/>
          <dgm:chPref val="0"/>
          <dgm:bulletEnabled val="1"/>
        </dgm:presLayoutVars>
      </dgm:prSet>
      <dgm:spPr/>
      <dgm:t>
        <a:bodyPr/>
        <a:lstStyle/>
        <a:p>
          <a:endParaRPr lang="ru-RU"/>
        </a:p>
      </dgm:t>
    </dgm:pt>
    <dgm:pt modelId="{857587F6-F98B-447B-81E5-565FA4595D26}" type="pres">
      <dgm:prSet presAssocID="{5EEC2138-D232-4E93-B8C7-B17AD7E8C9BF}" presName="desTx" presStyleLbl="alignAccFollowNode1" presStyleIdx="2" presStyleCnt="3" custScaleY="57574" custLinFactNeighborX="2528" custLinFactNeighborY="1861">
        <dgm:presLayoutVars>
          <dgm:bulletEnabled val="1"/>
        </dgm:presLayoutVars>
      </dgm:prSet>
      <dgm:spPr/>
      <dgm:t>
        <a:bodyPr/>
        <a:lstStyle/>
        <a:p>
          <a:endParaRPr lang="ru-RU"/>
        </a:p>
      </dgm:t>
    </dgm:pt>
  </dgm:ptLst>
  <dgm:cxnLst>
    <dgm:cxn modelId="{E7B18198-64E2-4704-BD70-28094FE930F0}" srcId="{34438AA4-B774-4B5C-A103-1283A4708D06}" destId="{FC7BC142-809B-4085-913B-AC95C71A213C}" srcOrd="0" destOrd="0" parTransId="{458A63A4-1168-4032-9C76-AB4A89CD81A8}" sibTransId="{E6A9BB81-7983-4EE0-9121-6C11A1E200D5}"/>
    <dgm:cxn modelId="{64DE2B55-5FCE-4BF7-9D0A-6ADE68187F78}" type="presOf" srcId="{5EEC2138-D232-4E93-B8C7-B17AD7E8C9BF}" destId="{A7E943C3-0839-4EF7-9256-9DE278E6EB16}" srcOrd="0" destOrd="0" presId="urn:microsoft.com/office/officeart/2005/8/layout/hList1"/>
    <dgm:cxn modelId="{C527ABAC-2623-42A4-BD77-25FF01268299}" srcId="{5EEC2138-D232-4E93-B8C7-B17AD7E8C9BF}" destId="{EE297099-BAF9-4511-9440-5D645C7661F1}" srcOrd="0" destOrd="0" parTransId="{C8088A1B-97F9-46D9-9247-AF95BEA77F99}" sibTransId="{550A5936-C55F-4E18-B4BC-5A6DFCF54592}"/>
    <dgm:cxn modelId="{4672DD20-6989-4E43-836C-E22A3ABE9667}" type="presOf" srcId="{34438AA4-B774-4B5C-A103-1283A4708D06}" destId="{0DFACF51-CB08-4909-9AC3-AFD8540798DA}" srcOrd="0" destOrd="0" presId="urn:microsoft.com/office/officeart/2005/8/layout/hList1"/>
    <dgm:cxn modelId="{2E175569-BE87-4CD5-92AF-31BA7679499F}" srcId="{BAA0D4D9-68FD-4E86-A9B2-38A9408301CC}" destId="{7F69C136-DB3D-48D8-A6FF-D6C1F86ACC44}" srcOrd="0" destOrd="0" parTransId="{4BE44D77-80A5-4251-AB42-A03D21E8334E}" sibTransId="{79B49EA0-C526-4B85-8CB8-CCA93B2ED1A9}"/>
    <dgm:cxn modelId="{8FDA130C-52D7-4BC1-BA93-C232E0A36384}" srcId="{B003E9D1-D44C-469B-9160-59F37C5E0305}" destId="{5EEC2138-D232-4E93-B8C7-B17AD7E8C9BF}" srcOrd="2" destOrd="0" parTransId="{D6ED486E-827E-493A-A4AC-9C8D0186A486}" sibTransId="{5A40F1BA-9392-4C8A-AFED-1D278C44852A}"/>
    <dgm:cxn modelId="{AC004336-A86E-46B0-9089-C2EC063D9567}" type="presOf" srcId="{EE297099-BAF9-4511-9440-5D645C7661F1}" destId="{857587F6-F98B-447B-81E5-565FA4595D26}" srcOrd="0" destOrd="0" presId="urn:microsoft.com/office/officeart/2005/8/layout/hList1"/>
    <dgm:cxn modelId="{59A37DA0-7D9A-4F7A-B702-1682855F279B}" type="presOf" srcId="{7F69C136-DB3D-48D8-A6FF-D6C1F86ACC44}" destId="{51D97C5B-AE06-46D1-8F66-1BDFAF3EE5F4}" srcOrd="0" destOrd="0" presId="urn:microsoft.com/office/officeart/2005/8/layout/hList1"/>
    <dgm:cxn modelId="{69BFD101-E4B5-4C5B-A022-D69EB47D5158}" type="presOf" srcId="{BAA0D4D9-68FD-4E86-A9B2-38A9408301CC}" destId="{76F08CC9-A4A3-4416-81EC-C62BD12371A8}" srcOrd="0" destOrd="0" presId="urn:microsoft.com/office/officeart/2005/8/layout/hList1"/>
    <dgm:cxn modelId="{58492A2F-4E7E-4E83-8674-8FF4D4A53925}" srcId="{B003E9D1-D44C-469B-9160-59F37C5E0305}" destId="{BAA0D4D9-68FD-4E86-A9B2-38A9408301CC}" srcOrd="1" destOrd="0" parTransId="{9CB80E49-BE00-4D44-A3BE-84CA7A4C281A}" sibTransId="{5EBF7AE4-1347-42F7-8D09-BB2E47EDB262}"/>
    <dgm:cxn modelId="{C7579DD0-A2B1-42EF-86A4-289814BFBA52}" type="presOf" srcId="{FC7BC142-809B-4085-913B-AC95C71A213C}" destId="{5ED86F41-A025-4334-84EF-F7276DFB3FA5}" srcOrd="0" destOrd="0" presId="urn:microsoft.com/office/officeart/2005/8/layout/hList1"/>
    <dgm:cxn modelId="{BEBBD110-75E3-4DEC-AC9D-15F17F739603}" type="presOf" srcId="{B003E9D1-D44C-469B-9160-59F37C5E0305}" destId="{BD0FCA07-1D02-4597-AB52-32F81A69FC94}" srcOrd="0" destOrd="0" presId="urn:microsoft.com/office/officeart/2005/8/layout/hList1"/>
    <dgm:cxn modelId="{4C1C0BF8-D2B5-4589-9392-5C57986B5DAC}" srcId="{B003E9D1-D44C-469B-9160-59F37C5E0305}" destId="{34438AA4-B774-4B5C-A103-1283A4708D06}" srcOrd="0" destOrd="0" parTransId="{63F628DA-2AA2-4024-A513-1FC7D005EC5A}" sibTransId="{FF41CB5C-AB70-4E8C-99D7-7D347D9701C2}"/>
    <dgm:cxn modelId="{C4E6D289-5958-4FCA-9A14-AAC7AD7811C7}" type="presParOf" srcId="{BD0FCA07-1D02-4597-AB52-32F81A69FC94}" destId="{C06CD857-7164-494A-84B1-B7D9030FBD70}" srcOrd="0" destOrd="0" presId="urn:microsoft.com/office/officeart/2005/8/layout/hList1"/>
    <dgm:cxn modelId="{19509A2D-CC1C-4145-A191-4C5A995AED97}" type="presParOf" srcId="{C06CD857-7164-494A-84B1-B7D9030FBD70}" destId="{0DFACF51-CB08-4909-9AC3-AFD8540798DA}" srcOrd="0" destOrd="0" presId="urn:microsoft.com/office/officeart/2005/8/layout/hList1"/>
    <dgm:cxn modelId="{558975AC-99DA-426E-BA4B-422291B001B2}" type="presParOf" srcId="{C06CD857-7164-494A-84B1-B7D9030FBD70}" destId="{5ED86F41-A025-4334-84EF-F7276DFB3FA5}" srcOrd="1" destOrd="0" presId="urn:microsoft.com/office/officeart/2005/8/layout/hList1"/>
    <dgm:cxn modelId="{E4AAB841-82CC-45B6-A81B-5676D410CB6C}" type="presParOf" srcId="{BD0FCA07-1D02-4597-AB52-32F81A69FC94}" destId="{5847E849-FCA8-48F5-9617-A4ECE0C5A19E}" srcOrd="1" destOrd="0" presId="urn:microsoft.com/office/officeart/2005/8/layout/hList1"/>
    <dgm:cxn modelId="{CC147E64-C1BD-4B5E-B283-D519BE9785D2}" type="presParOf" srcId="{BD0FCA07-1D02-4597-AB52-32F81A69FC94}" destId="{7B492C06-A753-4722-B970-48B5E0B821C5}" srcOrd="2" destOrd="0" presId="urn:microsoft.com/office/officeart/2005/8/layout/hList1"/>
    <dgm:cxn modelId="{D8FBEA30-2406-4C62-851F-1CD6DC1A1CDC}" type="presParOf" srcId="{7B492C06-A753-4722-B970-48B5E0B821C5}" destId="{76F08CC9-A4A3-4416-81EC-C62BD12371A8}" srcOrd="0" destOrd="0" presId="urn:microsoft.com/office/officeart/2005/8/layout/hList1"/>
    <dgm:cxn modelId="{D7316847-F747-431E-A3BF-ADC4E1EFEB5C}" type="presParOf" srcId="{7B492C06-A753-4722-B970-48B5E0B821C5}" destId="{51D97C5B-AE06-46D1-8F66-1BDFAF3EE5F4}" srcOrd="1" destOrd="0" presId="urn:microsoft.com/office/officeart/2005/8/layout/hList1"/>
    <dgm:cxn modelId="{D9C0A8EF-B57E-4F94-BCE6-E21866A47BD0}" type="presParOf" srcId="{BD0FCA07-1D02-4597-AB52-32F81A69FC94}" destId="{ED014B28-D197-4F9C-8836-29D6802BBD06}" srcOrd="3" destOrd="0" presId="urn:microsoft.com/office/officeart/2005/8/layout/hList1"/>
    <dgm:cxn modelId="{398426B2-9BDA-432B-B355-45167C5249A3}" type="presParOf" srcId="{BD0FCA07-1D02-4597-AB52-32F81A69FC94}" destId="{5F6C425D-A40D-4E1C-90DA-45206786D8E2}" srcOrd="4" destOrd="0" presId="urn:microsoft.com/office/officeart/2005/8/layout/hList1"/>
    <dgm:cxn modelId="{51D0E248-02EE-4782-81D0-FFAD46C2F1CB}" type="presParOf" srcId="{5F6C425D-A40D-4E1C-90DA-45206786D8E2}" destId="{A7E943C3-0839-4EF7-9256-9DE278E6EB16}" srcOrd="0" destOrd="0" presId="urn:microsoft.com/office/officeart/2005/8/layout/hList1"/>
    <dgm:cxn modelId="{4E752C98-5E2D-4BE3-80C9-6613CBBE28F4}" type="presParOf" srcId="{5F6C425D-A40D-4E1C-90DA-45206786D8E2}" destId="{857587F6-F98B-447B-81E5-565FA4595D2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DD19BD-DF8E-45CF-B71A-038F05CC2486}" type="doc">
      <dgm:prSet loTypeId="urn:microsoft.com/office/officeart/2005/8/layout/radial5" loCatId="cycle" qsTypeId="urn:microsoft.com/office/officeart/2005/8/quickstyle/3d1" qsCatId="3D" csTypeId="urn:microsoft.com/office/officeart/2005/8/colors/colorful2" csCatId="colorful" phldr="1"/>
      <dgm:spPr/>
      <dgm:t>
        <a:bodyPr/>
        <a:lstStyle/>
        <a:p>
          <a:endParaRPr lang="ru-RU"/>
        </a:p>
      </dgm:t>
    </dgm:pt>
    <dgm:pt modelId="{21D9F299-7330-41A3-BB89-EFB0CA1DECEA}">
      <dgm:prSet phldrT="[Текст]" custT="1"/>
      <dgm:spPr/>
      <dgm:t>
        <a:bodyPr/>
        <a:lstStyle/>
        <a:p>
          <a:r>
            <a:rPr lang="kk-KZ" sz="2000" b="1"/>
            <a:t>Мамандан-баған АПК</a:t>
          </a:r>
          <a:endParaRPr lang="ru-RU" sz="2000" b="1" dirty="0"/>
        </a:p>
      </dgm:t>
    </dgm:pt>
    <dgm:pt modelId="{65AFEEEE-A549-45C6-A2EC-F0A610D78584}" type="parTrans" cxnId="{F76CD7E7-73F6-4400-9C8E-8C71BEF10FC0}">
      <dgm:prSet/>
      <dgm:spPr/>
      <dgm:t>
        <a:bodyPr/>
        <a:lstStyle/>
        <a:p>
          <a:endParaRPr lang="ru-RU"/>
        </a:p>
      </dgm:t>
    </dgm:pt>
    <dgm:pt modelId="{8DEC6B7B-F2DD-4984-9D2F-BB8F33F226BB}" type="sibTrans" cxnId="{F76CD7E7-73F6-4400-9C8E-8C71BEF10FC0}">
      <dgm:prSet/>
      <dgm:spPr/>
      <dgm:t>
        <a:bodyPr/>
        <a:lstStyle/>
        <a:p>
          <a:endParaRPr lang="ru-RU"/>
        </a:p>
      </dgm:t>
    </dgm:pt>
    <dgm:pt modelId="{81230CDE-5EA2-49FE-82CF-F345FD818393}">
      <dgm:prSet phldrT="[Текст]"/>
      <dgm:spPr/>
      <dgm:t>
        <a:bodyPr/>
        <a:lstStyle/>
        <a:p>
          <a:r>
            <a:rPr lang="kk-KZ" b="1" dirty="0">
              <a:latin typeface="Arial" pitchFamily="34" charset="0"/>
              <a:cs typeface="Arial" pitchFamily="34" charset="0"/>
            </a:rPr>
            <a:t>Тері  фибробласты</a:t>
          </a:r>
          <a:endParaRPr lang="ru-RU" dirty="0"/>
        </a:p>
      </dgm:t>
    </dgm:pt>
    <dgm:pt modelId="{EBFDA080-7C40-475F-BCBE-3B11ECD3D95C}" type="parTrans" cxnId="{2419E2D8-774C-457F-B5BE-B66CBBB5C519}">
      <dgm:prSet/>
      <dgm:spPr/>
      <dgm:t>
        <a:bodyPr/>
        <a:lstStyle/>
        <a:p>
          <a:endParaRPr lang="ru-RU"/>
        </a:p>
      </dgm:t>
    </dgm:pt>
    <dgm:pt modelId="{A0668BA2-8D1A-40EE-A1BF-41383A5537B0}" type="sibTrans" cxnId="{2419E2D8-774C-457F-B5BE-B66CBBB5C519}">
      <dgm:prSet/>
      <dgm:spPr/>
      <dgm:t>
        <a:bodyPr/>
        <a:lstStyle/>
        <a:p>
          <a:endParaRPr lang="ru-RU"/>
        </a:p>
      </dgm:t>
    </dgm:pt>
    <dgm:pt modelId="{BE02431A-4D92-430D-B28E-49F436DBC616}">
      <dgm:prSet phldrT="[Текст]"/>
      <dgm:spPr/>
      <dgm:t>
        <a:bodyPr/>
        <a:lstStyle/>
        <a:p>
          <a:r>
            <a:rPr lang="kk-KZ" b="1">
              <a:latin typeface="Arial" pitchFamily="34" charset="0"/>
              <a:cs typeface="Arial" pitchFamily="34" charset="0"/>
            </a:rPr>
            <a:t>Глия клеткалары;</a:t>
          </a:r>
          <a:endParaRPr lang="ru-RU" dirty="0"/>
        </a:p>
      </dgm:t>
    </dgm:pt>
    <dgm:pt modelId="{93AA2E4E-BC16-4CC4-82CF-9E3F5FD5601C}" type="parTrans" cxnId="{FF435A03-7F00-49C1-B53D-C37BE2167F6E}">
      <dgm:prSet/>
      <dgm:spPr/>
      <dgm:t>
        <a:bodyPr/>
        <a:lstStyle/>
        <a:p>
          <a:endParaRPr lang="ru-RU"/>
        </a:p>
      </dgm:t>
    </dgm:pt>
    <dgm:pt modelId="{97A1BDFE-6F3E-4CF5-8F4C-83AC76F668D8}" type="sibTrans" cxnId="{FF435A03-7F00-49C1-B53D-C37BE2167F6E}">
      <dgm:prSet/>
      <dgm:spPr/>
      <dgm:t>
        <a:bodyPr/>
        <a:lstStyle/>
        <a:p>
          <a:endParaRPr lang="ru-RU"/>
        </a:p>
      </dgm:t>
    </dgm:pt>
    <dgm:pt modelId="{B0A8573C-1B93-47DC-A1FC-536E10E38BFF}">
      <dgm:prSet phldrT="[Текст]"/>
      <dgm:spPr/>
      <dgm:t>
        <a:bodyPr/>
        <a:lstStyle/>
        <a:p>
          <a:r>
            <a:rPr lang="kk-KZ" b="1">
              <a:solidFill>
                <a:schemeClr val="tx1"/>
              </a:solidFill>
              <a:latin typeface="Arial" pitchFamily="34" charset="0"/>
              <a:ea typeface="Verdana"/>
              <a:cs typeface="Arial" pitchFamily="34" charset="0"/>
            </a:rPr>
            <a:t>Қан тамырларының энтотелий қабатының клеткалары</a:t>
          </a:r>
          <a:endParaRPr lang="ru-RU" dirty="0">
            <a:solidFill>
              <a:schemeClr val="tx1"/>
            </a:solidFill>
          </a:endParaRPr>
        </a:p>
      </dgm:t>
    </dgm:pt>
    <dgm:pt modelId="{D23D2D04-1577-4A17-902F-B6F9764FFB0E}" type="parTrans" cxnId="{F1C5AE91-CE7F-448A-8C8C-260086E32096}">
      <dgm:prSet/>
      <dgm:spPr/>
      <dgm:t>
        <a:bodyPr/>
        <a:lstStyle/>
        <a:p>
          <a:endParaRPr lang="ru-RU"/>
        </a:p>
      </dgm:t>
    </dgm:pt>
    <dgm:pt modelId="{C51260EF-59C6-4328-A7AD-4C86B8A39F8F}" type="sibTrans" cxnId="{F1C5AE91-CE7F-448A-8C8C-260086E32096}">
      <dgm:prSet/>
      <dgm:spPr/>
      <dgm:t>
        <a:bodyPr/>
        <a:lstStyle/>
        <a:p>
          <a:endParaRPr lang="ru-RU"/>
        </a:p>
      </dgm:t>
    </dgm:pt>
    <dgm:pt modelId="{DC45D8AB-99EC-472A-942F-BDD435E6D04C}">
      <dgm:prSet phldrT="[Текст]"/>
      <dgm:spPr/>
      <dgm:t>
        <a:bodyPr/>
        <a:lstStyle/>
        <a:p>
          <a:r>
            <a:rPr lang="kk-KZ" b="1">
              <a:solidFill>
                <a:schemeClr val="tx1"/>
              </a:solidFill>
              <a:latin typeface="Arial" pitchFamily="34" charset="0"/>
              <a:cs typeface="Arial" pitchFamily="34" charset="0"/>
            </a:rPr>
            <a:t>Қалқанша безінің эпителиальды клеткалары</a:t>
          </a:r>
          <a:endParaRPr lang="ru-RU" dirty="0">
            <a:solidFill>
              <a:schemeClr val="tx1"/>
            </a:solidFill>
          </a:endParaRPr>
        </a:p>
      </dgm:t>
    </dgm:pt>
    <dgm:pt modelId="{92598E20-1E12-4F92-93C2-1A28A5DCFA7C}" type="parTrans" cxnId="{C33D2B64-F377-4C39-9B15-FA63BD1496BD}">
      <dgm:prSet/>
      <dgm:spPr/>
      <dgm:t>
        <a:bodyPr/>
        <a:lstStyle/>
        <a:p>
          <a:endParaRPr lang="ru-RU"/>
        </a:p>
      </dgm:t>
    </dgm:pt>
    <dgm:pt modelId="{A0011A4E-4658-45F4-8609-45E380CA12B7}" type="sibTrans" cxnId="{C33D2B64-F377-4C39-9B15-FA63BD1496BD}">
      <dgm:prSet/>
      <dgm:spPr/>
      <dgm:t>
        <a:bodyPr/>
        <a:lstStyle/>
        <a:p>
          <a:endParaRPr lang="ru-RU"/>
        </a:p>
      </dgm:t>
    </dgm:pt>
    <dgm:pt modelId="{33615D18-69E6-40EA-A762-B8179AAE3149}">
      <dgm:prSet/>
      <dgm:spPr/>
      <dgm:t>
        <a:bodyPr/>
        <a:lstStyle/>
        <a:p>
          <a:r>
            <a:rPr lang="kk-KZ" b="1">
              <a:latin typeface="Arial" pitchFamily="34" charset="0"/>
              <a:cs typeface="Arial" pitchFamily="34" charset="0"/>
            </a:rPr>
            <a:t>Тимустың эпителиальды клеткалар;</a:t>
          </a:r>
          <a:endParaRPr lang="ru-RU"/>
        </a:p>
      </dgm:t>
    </dgm:pt>
    <dgm:pt modelId="{B662EF73-1876-4801-9478-4C2B3BE3F430}" type="parTrans" cxnId="{AC151D6D-E492-4181-B933-92C66C9F3A53}">
      <dgm:prSet/>
      <dgm:spPr/>
      <dgm:t>
        <a:bodyPr/>
        <a:lstStyle/>
        <a:p>
          <a:endParaRPr lang="ru-RU"/>
        </a:p>
      </dgm:t>
    </dgm:pt>
    <dgm:pt modelId="{9F04F130-4896-40CC-8176-D0292FDC17C0}" type="sibTrans" cxnId="{AC151D6D-E492-4181-B933-92C66C9F3A53}">
      <dgm:prSet/>
      <dgm:spPr/>
      <dgm:t>
        <a:bodyPr/>
        <a:lstStyle/>
        <a:p>
          <a:endParaRPr lang="ru-RU"/>
        </a:p>
      </dgm:t>
    </dgm:pt>
    <dgm:pt modelId="{43B60A92-D247-4592-8BE5-8569282912A0}">
      <dgm:prSet/>
      <dgm:spPr/>
      <dgm:t>
        <a:bodyPr/>
        <a:lstStyle/>
        <a:p>
          <a:r>
            <a:rPr lang="kk-KZ" b="1">
              <a:solidFill>
                <a:schemeClr val="tx1"/>
              </a:solidFill>
              <a:latin typeface="Arial" pitchFamily="34" charset="0"/>
              <a:cs typeface="Arial" pitchFamily="34" charset="0"/>
            </a:rPr>
            <a:t>Ұйқы безінің </a:t>
          </a:r>
          <a:r>
            <a:rPr lang="en-US" b="1">
              <a:solidFill>
                <a:schemeClr val="tx1"/>
              </a:solidFill>
              <a:latin typeface="Arial" pitchFamily="34" charset="0"/>
              <a:ea typeface="Verdana"/>
              <a:cs typeface="Arial" pitchFamily="34" charset="0"/>
            </a:rPr>
            <a:t>ß</a:t>
          </a:r>
          <a:r>
            <a:rPr lang="ru-RU" b="1">
              <a:solidFill>
                <a:schemeClr val="tx1"/>
              </a:solidFill>
              <a:latin typeface="Arial" pitchFamily="34" charset="0"/>
              <a:ea typeface="Verdana"/>
              <a:cs typeface="Arial" pitchFamily="34" charset="0"/>
            </a:rPr>
            <a:t>-клеткалары;</a:t>
          </a:r>
          <a:endParaRPr lang="ru-RU">
            <a:solidFill>
              <a:schemeClr val="tx1"/>
            </a:solidFill>
          </a:endParaRPr>
        </a:p>
      </dgm:t>
    </dgm:pt>
    <dgm:pt modelId="{3272052F-C5DC-4E85-B1AE-1D0B0717FA63}" type="parTrans" cxnId="{32616D81-E074-43E5-B0E7-18C8B1399985}">
      <dgm:prSet/>
      <dgm:spPr/>
      <dgm:t>
        <a:bodyPr/>
        <a:lstStyle/>
        <a:p>
          <a:endParaRPr lang="ru-RU"/>
        </a:p>
      </dgm:t>
    </dgm:pt>
    <dgm:pt modelId="{7520B276-F729-4E0E-96A4-7911BA6295C4}" type="sibTrans" cxnId="{32616D81-E074-43E5-B0E7-18C8B1399985}">
      <dgm:prSet/>
      <dgm:spPr/>
      <dgm:t>
        <a:bodyPr/>
        <a:lstStyle/>
        <a:p>
          <a:endParaRPr lang="ru-RU"/>
        </a:p>
      </dgm:t>
    </dgm:pt>
    <dgm:pt modelId="{A9DE7A63-2991-429A-8B3E-A76467A206EC}" type="pres">
      <dgm:prSet presAssocID="{E0DD19BD-DF8E-45CF-B71A-038F05CC2486}" presName="Name0" presStyleCnt="0">
        <dgm:presLayoutVars>
          <dgm:chMax val="1"/>
          <dgm:dir/>
          <dgm:animLvl val="ctr"/>
          <dgm:resizeHandles val="exact"/>
        </dgm:presLayoutVars>
      </dgm:prSet>
      <dgm:spPr/>
      <dgm:t>
        <a:bodyPr/>
        <a:lstStyle/>
        <a:p>
          <a:endParaRPr lang="ru-RU"/>
        </a:p>
      </dgm:t>
    </dgm:pt>
    <dgm:pt modelId="{03CFD13A-AB05-4E4E-B62E-8B6B92DABA99}" type="pres">
      <dgm:prSet presAssocID="{21D9F299-7330-41A3-BB89-EFB0CA1DECEA}" presName="centerShape" presStyleLbl="node0" presStyleIdx="0" presStyleCnt="1" custScaleX="138684" custScaleY="133547"/>
      <dgm:spPr/>
      <dgm:t>
        <a:bodyPr/>
        <a:lstStyle/>
        <a:p>
          <a:endParaRPr lang="ru-RU"/>
        </a:p>
      </dgm:t>
    </dgm:pt>
    <dgm:pt modelId="{DEDD9CF9-1ABA-409F-82B6-0BE9861439CC}" type="pres">
      <dgm:prSet presAssocID="{EBFDA080-7C40-475F-BCBE-3B11ECD3D95C}" presName="parTrans" presStyleLbl="sibTrans2D1" presStyleIdx="0" presStyleCnt="6"/>
      <dgm:spPr/>
      <dgm:t>
        <a:bodyPr/>
        <a:lstStyle/>
        <a:p>
          <a:endParaRPr lang="ru-RU"/>
        </a:p>
      </dgm:t>
    </dgm:pt>
    <dgm:pt modelId="{29443D71-AC32-420A-9822-15FD6FEE7AC9}" type="pres">
      <dgm:prSet presAssocID="{EBFDA080-7C40-475F-BCBE-3B11ECD3D95C}" presName="connectorText" presStyleLbl="sibTrans2D1" presStyleIdx="0" presStyleCnt="6"/>
      <dgm:spPr/>
      <dgm:t>
        <a:bodyPr/>
        <a:lstStyle/>
        <a:p>
          <a:endParaRPr lang="ru-RU"/>
        </a:p>
      </dgm:t>
    </dgm:pt>
    <dgm:pt modelId="{A5370837-5C00-45B1-94C7-D7E7797898D0}" type="pres">
      <dgm:prSet presAssocID="{81230CDE-5EA2-49FE-82CF-F345FD818393}" presName="node" presStyleLbl="node1" presStyleIdx="0" presStyleCnt="6" custRadScaleRad="116652" custRadScaleInc="-2170">
        <dgm:presLayoutVars>
          <dgm:bulletEnabled val="1"/>
        </dgm:presLayoutVars>
      </dgm:prSet>
      <dgm:spPr/>
      <dgm:t>
        <a:bodyPr/>
        <a:lstStyle/>
        <a:p>
          <a:endParaRPr lang="ru-RU"/>
        </a:p>
      </dgm:t>
    </dgm:pt>
    <dgm:pt modelId="{181CE215-0326-4579-B3A3-C2095E7258A5}" type="pres">
      <dgm:prSet presAssocID="{93AA2E4E-BC16-4CC4-82CF-9E3F5FD5601C}" presName="parTrans" presStyleLbl="sibTrans2D1" presStyleIdx="1" presStyleCnt="6"/>
      <dgm:spPr/>
      <dgm:t>
        <a:bodyPr/>
        <a:lstStyle/>
        <a:p>
          <a:endParaRPr lang="ru-RU"/>
        </a:p>
      </dgm:t>
    </dgm:pt>
    <dgm:pt modelId="{6479F2D0-B8CE-44E4-9ECA-E17EF80D187A}" type="pres">
      <dgm:prSet presAssocID="{93AA2E4E-BC16-4CC4-82CF-9E3F5FD5601C}" presName="connectorText" presStyleLbl="sibTrans2D1" presStyleIdx="1" presStyleCnt="6"/>
      <dgm:spPr/>
      <dgm:t>
        <a:bodyPr/>
        <a:lstStyle/>
        <a:p>
          <a:endParaRPr lang="ru-RU"/>
        </a:p>
      </dgm:t>
    </dgm:pt>
    <dgm:pt modelId="{E23C2EE4-CA8C-438B-8CDE-A69DE4F9DF27}" type="pres">
      <dgm:prSet presAssocID="{BE02431A-4D92-430D-B28E-49F436DBC616}" presName="node" presStyleLbl="node1" presStyleIdx="1" presStyleCnt="6">
        <dgm:presLayoutVars>
          <dgm:bulletEnabled val="1"/>
        </dgm:presLayoutVars>
      </dgm:prSet>
      <dgm:spPr/>
      <dgm:t>
        <a:bodyPr/>
        <a:lstStyle/>
        <a:p>
          <a:endParaRPr lang="ru-RU"/>
        </a:p>
      </dgm:t>
    </dgm:pt>
    <dgm:pt modelId="{A6F29CC1-4AB7-4C22-A66A-9B32BE98F7BC}" type="pres">
      <dgm:prSet presAssocID="{B662EF73-1876-4801-9478-4C2B3BE3F430}" presName="parTrans" presStyleLbl="sibTrans2D1" presStyleIdx="2" presStyleCnt="6"/>
      <dgm:spPr/>
      <dgm:t>
        <a:bodyPr/>
        <a:lstStyle/>
        <a:p>
          <a:endParaRPr lang="ru-RU"/>
        </a:p>
      </dgm:t>
    </dgm:pt>
    <dgm:pt modelId="{2ED6E6DA-C821-405F-ADA6-AA7E8070C88E}" type="pres">
      <dgm:prSet presAssocID="{B662EF73-1876-4801-9478-4C2B3BE3F430}" presName="connectorText" presStyleLbl="sibTrans2D1" presStyleIdx="2" presStyleCnt="6"/>
      <dgm:spPr/>
      <dgm:t>
        <a:bodyPr/>
        <a:lstStyle/>
        <a:p>
          <a:endParaRPr lang="ru-RU"/>
        </a:p>
      </dgm:t>
    </dgm:pt>
    <dgm:pt modelId="{232876C8-B157-4541-9276-158BB08B4129}" type="pres">
      <dgm:prSet presAssocID="{33615D18-69E6-40EA-A762-B8179AAE3149}" presName="node" presStyleLbl="node1" presStyleIdx="2" presStyleCnt="6">
        <dgm:presLayoutVars>
          <dgm:bulletEnabled val="1"/>
        </dgm:presLayoutVars>
      </dgm:prSet>
      <dgm:spPr/>
      <dgm:t>
        <a:bodyPr/>
        <a:lstStyle/>
        <a:p>
          <a:endParaRPr lang="ru-RU"/>
        </a:p>
      </dgm:t>
    </dgm:pt>
    <dgm:pt modelId="{711C86D0-2954-4499-A1E5-567DF0B2208A}" type="pres">
      <dgm:prSet presAssocID="{D23D2D04-1577-4A17-902F-B6F9764FFB0E}" presName="parTrans" presStyleLbl="sibTrans2D1" presStyleIdx="3" presStyleCnt="6"/>
      <dgm:spPr/>
      <dgm:t>
        <a:bodyPr/>
        <a:lstStyle/>
        <a:p>
          <a:endParaRPr lang="ru-RU"/>
        </a:p>
      </dgm:t>
    </dgm:pt>
    <dgm:pt modelId="{659B672F-CDC3-4233-A507-F54C6C2D06A4}" type="pres">
      <dgm:prSet presAssocID="{D23D2D04-1577-4A17-902F-B6F9764FFB0E}" presName="connectorText" presStyleLbl="sibTrans2D1" presStyleIdx="3" presStyleCnt="6"/>
      <dgm:spPr/>
      <dgm:t>
        <a:bodyPr/>
        <a:lstStyle/>
        <a:p>
          <a:endParaRPr lang="ru-RU"/>
        </a:p>
      </dgm:t>
    </dgm:pt>
    <dgm:pt modelId="{DBCE6BA0-1376-41FD-BA19-D8C2D035FC7F}" type="pres">
      <dgm:prSet presAssocID="{B0A8573C-1B93-47DC-A1FC-536E10E38BFF}" presName="node" presStyleLbl="node1" presStyleIdx="3" presStyleCnt="6">
        <dgm:presLayoutVars>
          <dgm:bulletEnabled val="1"/>
        </dgm:presLayoutVars>
      </dgm:prSet>
      <dgm:spPr/>
      <dgm:t>
        <a:bodyPr/>
        <a:lstStyle/>
        <a:p>
          <a:endParaRPr lang="ru-RU"/>
        </a:p>
      </dgm:t>
    </dgm:pt>
    <dgm:pt modelId="{8386BD82-4732-4978-A204-4E7496A741BB}" type="pres">
      <dgm:prSet presAssocID="{3272052F-C5DC-4E85-B1AE-1D0B0717FA63}" presName="parTrans" presStyleLbl="sibTrans2D1" presStyleIdx="4" presStyleCnt="6"/>
      <dgm:spPr/>
      <dgm:t>
        <a:bodyPr/>
        <a:lstStyle/>
        <a:p>
          <a:endParaRPr lang="ru-RU"/>
        </a:p>
      </dgm:t>
    </dgm:pt>
    <dgm:pt modelId="{B12939A9-BCEC-4C85-9894-AD97760FEFAE}" type="pres">
      <dgm:prSet presAssocID="{3272052F-C5DC-4E85-B1AE-1D0B0717FA63}" presName="connectorText" presStyleLbl="sibTrans2D1" presStyleIdx="4" presStyleCnt="6"/>
      <dgm:spPr/>
      <dgm:t>
        <a:bodyPr/>
        <a:lstStyle/>
        <a:p>
          <a:endParaRPr lang="ru-RU"/>
        </a:p>
      </dgm:t>
    </dgm:pt>
    <dgm:pt modelId="{31203358-7E17-41AC-B3BF-61BF62FA931E}" type="pres">
      <dgm:prSet presAssocID="{43B60A92-D247-4592-8BE5-8569282912A0}" presName="node" presStyleLbl="node1" presStyleIdx="4" presStyleCnt="6">
        <dgm:presLayoutVars>
          <dgm:bulletEnabled val="1"/>
        </dgm:presLayoutVars>
      </dgm:prSet>
      <dgm:spPr/>
      <dgm:t>
        <a:bodyPr/>
        <a:lstStyle/>
        <a:p>
          <a:endParaRPr lang="ru-RU"/>
        </a:p>
      </dgm:t>
    </dgm:pt>
    <dgm:pt modelId="{014018F7-1E72-4684-A45A-20CA9CE58238}" type="pres">
      <dgm:prSet presAssocID="{92598E20-1E12-4F92-93C2-1A28A5DCFA7C}" presName="parTrans" presStyleLbl="sibTrans2D1" presStyleIdx="5" presStyleCnt="6"/>
      <dgm:spPr/>
      <dgm:t>
        <a:bodyPr/>
        <a:lstStyle/>
        <a:p>
          <a:endParaRPr lang="ru-RU"/>
        </a:p>
      </dgm:t>
    </dgm:pt>
    <dgm:pt modelId="{39C82CB7-17F8-423B-95DB-9B8DC1E01C60}" type="pres">
      <dgm:prSet presAssocID="{92598E20-1E12-4F92-93C2-1A28A5DCFA7C}" presName="connectorText" presStyleLbl="sibTrans2D1" presStyleIdx="5" presStyleCnt="6"/>
      <dgm:spPr/>
      <dgm:t>
        <a:bodyPr/>
        <a:lstStyle/>
        <a:p>
          <a:endParaRPr lang="ru-RU"/>
        </a:p>
      </dgm:t>
    </dgm:pt>
    <dgm:pt modelId="{3AEBE057-3822-46F0-97B9-B57675EB7B3E}" type="pres">
      <dgm:prSet presAssocID="{DC45D8AB-99EC-472A-942F-BDD435E6D04C}" presName="node" presStyleLbl="node1" presStyleIdx="5" presStyleCnt="6">
        <dgm:presLayoutVars>
          <dgm:bulletEnabled val="1"/>
        </dgm:presLayoutVars>
      </dgm:prSet>
      <dgm:spPr/>
      <dgm:t>
        <a:bodyPr/>
        <a:lstStyle/>
        <a:p>
          <a:endParaRPr lang="ru-RU"/>
        </a:p>
      </dgm:t>
    </dgm:pt>
  </dgm:ptLst>
  <dgm:cxnLst>
    <dgm:cxn modelId="{EBB054AD-5E84-4F2A-802D-3D1529E167A0}" type="presOf" srcId="{B662EF73-1876-4801-9478-4C2B3BE3F430}" destId="{2ED6E6DA-C821-405F-ADA6-AA7E8070C88E}" srcOrd="1" destOrd="0" presId="urn:microsoft.com/office/officeart/2005/8/layout/radial5"/>
    <dgm:cxn modelId="{CDBF81C8-567B-4111-8CEA-A692B04D7877}" type="presOf" srcId="{EBFDA080-7C40-475F-BCBE-3B11ECD3D95C}" destId="{DEDD9CF9-1ABA-409F-82B6-0BE9861439CC}" srcOrd="0" destOrd="0" presId="urn:microsoft.com/office/officeart/2005/8/layout/radial5"/>
    <dgm:cxn modelId="{BE77BB4F-4B89-4891-9F18-75D16348FA74}" type="presOf" srcId="{21D9F299-7330-41A3-BB89-EFB0CA1DECEA}" destId="{03CFD13A-AB05-4E4E-B62E-8B6B92DABA99}" srcOrd="0" destOrd="0" presId="urn:microsoft.com/office/officeart/2005/8/layout/radial5"/>
    <dgm:cxn modelId="{4906EFAA-B7EA-4A78-A532-88CBC47E4708}" type="presOf" srcId="{B0A8573C-1B93-47DC-A1FC-536E10E38BFF}" destId="{DBCE6BA0-1376-41FD-BA19-D8C2D035FC7F}" srcOrd="0" destOrd="0" presId="urn:microsoft.com/office/officeart/2005/8/layout/radial5"/>
    <dgm:cxn modelId="{38788CA2-5B67-4942-844F-CC908A1D14FD}" type="presOf" srcId="{93AA2E4E-BC16-4CC4-82CF-9E3F5FD5601C}" destId="{181CE215-0326-4579-B3A3-C2095E7258A5}" srcOrd="0" destOrd="0" presId="urn:microsoft.com/office/officeart/2005/8/layout/radial5"/>
    <dgm:cxn modelId="{F1C5AE91-CE7F-448A-8C8C-260086E32096}" srcId="{21D9F299-7330-41A3-BB89-EFB0CA1DECEA}" destId="{B0A8573C-1B93-47DC-A1FC-536E10E38BFF}" srcOrd="3" destOrd="0" parTransId="{D23D2D04-1577-4A17-902F-B6F9764FFB0E}" sibTransId="{C51260EF-59C6-4328-A7AD-4C86B8A39F8F}"/>
    <dgm:cxn modelId="{32616D81-E074-43E5-B0E7-18C8B1399985}" srcId="{21D9F299-7330-41A3-BB89-EFB0CA1DECEA}" destId="{43B60A92-D247-4592-8BE5-8569282912A0}" srcOrd="4" destOrd="0" parTransId="{3272052F-C5DC-4E85-B1AE-1D0B0717FA63}" sibTransId="{7520B276-F729-4E0E-96A4-7911BA6295C4}"/>
    <dgm:cxn modelId="{FBE9C70C-EA19-48DB-A0AC-852A0D35489E}" type="presOf" srcId="{92598E20-1E12-4F92-93C2-1A28A5DCFA7C}" destId="{39C82CB7-17F8-423B-95DB-9B8DC1E01C60}" srcOrd="1" destOrd="0" presId="urn:microsoft.com/office/officeart/2005/8/layout/radial5"/>
    <dgm:cxn modelId="{65BC2E52-3052-4502-B6DB-8EA5111C3A2A}" type="presOf" srcId="{43B60A92-D247-4592-8BE5-8569282912A0}" destId="{31203358-7E17-41AC-B3BF-61BF62FA931E}" srcOrd="0" destOrd="0" presId="urn:microsoft.com/office/officeart/2005/8/layout/radial5"/>
    <dgm:cxn modelId="{8AA24598-61E2-4DFE-9BCE-FEFBBA1A4D35}" type="presOf" srcId="{E0DD19BD-DF8E-45CF-B71A-038F05CC2486}" destId="{A9DE7A63-2991-429A-8B3E-A76467A206EC}" srcOrd="0" destOrd="0" presId="urn:microsoft.com/office/officeart/2005/8/layout/radial5"/>
    <dgm:cxn modelId="{F76CD7E7-73F6-4400-9C8E-8C71BEF10FC0}" srcId="{E0DD19BD-DF8E-45CF-B71A-038F05CC2486}" destId="{21D9F299-7330-41A3-BB89-EFB0CA1DECEA}" srcOrd="0" destOrd="0" parTransId="{65AFEEEE-A549-45C6-A2EC-F0A610D78584}" sibTransId="{8DEC6B7B-F2DD-4984-9D2F-BB8F33F226BB}"/>
    <dgm:cxn modelId="{8BF8245B-8A4F-4201-A5DA-2AE6D7642212}" type="presOf" srcId="{DC45D8AB-99EC-472A-942F-BDD435E6D04C}" destId="{3AEBE057-3822-46F0-97B9-B57675EB7B3E}" srcOrd="0" destOrd="0" presId="urn:microsoft.com/office/officeart/2005/8/layout/radial5"/>
    <dgm:cxn modelId="{AEC363BD-60C3-4E25-BEE0-40644988E586}" type="presOf" srcId="{93AA2E4E-BC16-4CC4-82CF-9E3F5FD5601C}" destId="{6479F2D0-B8CE-44E4-9ECA-E17EF80D187A}" srcOrd="1" destOrd="0" presId="urn:microsoft.com/office/officeart/2005/8/layout/radial5"/>
    <dgm:cxn modelId="{0C5C08B3-63CA-4792-B1CD-80FFDFAD373B}" type="presOf" srcId="{81230CDE-5EA2-49FE-82CF-F345FD818393}" destId="{A5370837-5C00-45B1-94C7-D7E7797898D0}" srcOrd="0" destOrd="0" presId="urn:microsoft.com/office/officeart/2005/8/layout/radial5"/>
    <dgm:cxn modelId="{821AD25E-7210-4D97-8A0A-EF05A6B652EC}" type="presOf" srcId="{BE02431A-4D92-430D-B28E-49F436DBC616}" destId="{E23C2EE4-CA8C-438B-8CDE-A69DE4F9DF27}" srcOrd="0" destOrd="0" presId="urn:microsoft.com/office/officeart/2005/8/layout/radial5"/>
    <dgm:cxn modelId="{D1D28282-445E-42CB-B00E-635F2BDCF5F9}" type="presOf" srcId="{D23D2D04-1577-4A17-902F-B6F9764FFB0E}" destId="{659B672F-CDC3-4233-A507-F54C6C2D06A4}" srcOrd="1" destOrd="0" presId="urn:microsoft.com/office/officeart/2005/8/layout/radial5"/>
    <dgm:cxn modelId="{4E0E3760-4694-4F70-AAD3-1B9F24C853EF}" type="presOf" srcId="{3272052F-C5DC-4E85-B1AE-1D0B0717FA63}" destId="{B12939A9-BCEC-4C85-9894-AD97760FEFAE}" srcOrd="1" destOrd="0" presId="urn:microsoft.com/office/officeart/2005/8/layout/radial5"/>
    <dgm:cxn modelId="{F5FDF05F-1099-4089-8191-D4BAA874054C}" type="presOf" srcId="{D23D2D04-1577-4A17-902F-B6F9764FFB0E}" destId="{711C86D0-2954-4499-A1E5-567DF0B2208A}" srcOrd="0" destOrd="0" presId="urn:microsoft.com/office/officeart/2005/8/layout/radial5"/>
    <dgm:cxn modelId="{FF435A03-7F00-49C1-B53D-C37BE2167F6E}" srcId="{21D9F299-7330-41A3-BB89-EFB0CA1DECEA}" destId="{BE02431A-4D92-430D-B28E-49F436DBC616}" srcOrd="1" destOrd="0" parTransId="{93AA2E4E-BC16-4CC4-82CF-9E3F5FD5601C}" sibTransId="{97A1BDFE-6F3E-4CF5-8F4C-83AC76F668D8}"/>
    <dgm:cxn modelId="{34B05115-0178-4AB8-BF5B-C9F5257B46F8}" type="presOf" srcId="{92598E20-1E12-4F92-93C2-1A28A5DCFA7C}" destId="{014018F7-1E72-4684-A45A-20CA9CE58238}" srcOrd="0" destOrd="0" presId="urn:microsoft.com/office/officeart/2005/8/layout/radial5"/>
    <dgm:cxn modelId="{6769A7A3-B046-4F25-990F-389C30CFCA23}" type="presOf" srcId="{3272052F-C5DC-4E85-B1AE-1D0B0717FA63}" destId="{8386BD82-4732-4978-A204-4E7496A741BB}" srcOrd="0" destOrd="0" presId="urn:microsoft.com/office/officeart/2005/8/layout/radial5"/>
    <dgm:cxn modelId="{C33D2B64-F377-4C39-9B15-FA63BD1496BD}" srcId="{21D9F299-7330-41A3-BB89-EFB0CA1DECEA}" destId="{DC45D8AB-99EC-472A-942F-BDD435E6D04C}" srcOrd="5" destOrd="0" parTransId="{92598E20-1E12-4F92-93C2-1A28A5DCFA7C}" sibTransId="{A0011A4E-4658-45F4-8609-45E380CA12B7}"/>
    <dgm:cxn modelId="{AC151D6D-E492-4181-B933-92C66C9F3A53}" srcId="{21D9F299-7330-41A3-BB89-EFB0CA1DECEA}" destId="{33615D18-69E6-40EA-A762-B8179AAE3149}" srcOrd="2" destOrd="0" parTransId="{B662EF73-1876-4801-9478-4C2B3BE3F430}" sibTransId="{9F04F130-4896-40CC-8176-D0292FDC17C0}"/>
    <dgm:cxn modelId="{17CFF646-258F-4AAC-AC17-82BA9FE88E1F}" type="presOf" srcId="{B662EF73-1876-4801-9478-4C2B3BE3F430}" destId="{A6F29CC1-4AB7-4C22-A66A-9B32BE98F7BC}" srcOrd="0" destOrd="0" presId="urn:microsoft.com/office/officeart/2005/8/layout/radial5"/>
    <dgm:cxn modelId="{9C4909DD-7A52-4AF0-90CB-8F3057755486}" type="presOf" srcId="{33615D18-69E6-40EA-A762-B8179AAE3149}" destId="{232876C8-B157-4541-9276-158BB08B4129}" srcOrd="0" destOrd="0" presId="urn:microsoft.com/office/officeart/2005/8/layout/radial5"/>
    <dgm:cxn modelId="{2419E2D8-774C-457F-B5BE-B66CBBB5C519}" srcId="{21D9F299-7330-41A3-BB89-EFB0CA1DECEA}" destId="{81230CDE-5EA2-49FE-82CF-F345FD818393}" srcOrd="0" destOrd="0" parTransId="{EBFDA080-7C40-475F-BCBE-3B11ECD3D95C}" sibTransId="{A0668BA2-8D1A-40EE-A1BF-41383A5537B0}"/>
    <dgm:cxn modelId="{10E70B7D-5DE0-48E8-BCB3-A9F125911B51}" type="presOf" srcId="{EBFDA080-7C40-475F-BCBE-3B11ECD3D95C}" destId="{29443D71-AC32-420A-9822-15FD6FEE7AC9}" srcOrd="1" destOrd="0" presId="urn:microsoft.com/office/officeart/2005/8/layout/radial5"/>
    <dgm:cxn modelId="{1D539880-6043-4B79-AA87-F28DE3542227}" type="presParOf" srcId="{A9DE7A63-2991-429A-8B3E-A76467A206EC}" destId="{03CFD13A-AB05-4E4E-B62E-8B6B92DABA99}" srcOrd="0" destOrd="0" presId="urn:microsoft.com/office/officeart/2005/8/layout/radial5"/>
    <dgm:cxn modelId="{76CA774A-40BC-4436-A5FA-2B937BB206E6}" type="presParOf" srcId="{A9DE7A63-2991-429A-8B3E-A76467A206EC}" destId="{DEDD9CF9-1ABA-409F-82B6-0BE9861439CC}" srcOrd="1" destOrd="0" presId="urn:microsoft.com/office/officeart/2005/8/layout/radial5"/>
    <dgm:cxn modelId="{A68FE4E5-1C34-4DDF-8C29-073A4E7F4651}" type="presParOf" srcId="{DEDD9CF9-1ABA-409F-82B6-0BE9861439CC}" destId="{29443D71-AC32-420A-9822-15FD6FEE7AC9}" srcOrd="0" destOrd="0" presId="urn:microsoft.com/office/officeart/2005/8/layout/radial5"/>
    <dgm:cxn modelId="{C1EC182D-46F1-4BBF-B6A0-05454481E8A6}" type="presParOf" srcId="{A9DE7A63-2991-429A-8B3E-A76467A206EC}" destId="{A5370837-5C00-45B1-94C7-D7E7797898D0}" srcOrd="2" destOrd="0" presId="urn:microsoft.com/office/officeart/2005/8/layout/radial5"/>
    <dgm:cxn modelId="{54C652E2-B196-4FA5-8E47-3F7DEDBB8D07}" type="presParOf" srcId="{A9DE7A63-2991-429A-8B3E-A76467A206EC}" destId="{181CE215-0326-4579-B3A3-C2095E7258A5}" srcOrd="3" destOrd="0" presId="urn:microsoft.com/office/officeart/2005/8/layout/radial5"/>
    <dgm:cxn modelId="{73DE62EA-8EA9-43F6-B548-0F3E580A614A}" type="presParOf" srcId="{181CE215-0326-4579-B3A3-C2095E7258A5}" destId="{6479F2D0-B8CE-44E4-9ECA-E17EF80D187A}" srcOrd="0" destOrd="0" presId="urn:microsoft.com/office/officeart/2005/8/layout/radial5"/>
    <dgm:cxn modelId="{9E0137E1-E37B-43A6-BA69-BA8A87C4FC56}" type="presParOf" srcId="{A9DE7A63-2991-429A-8B3E-A76467A206EC}" destId="{E23C2EE4-CA8C-438B-8CDE-A69DE4F9DF27}" srcOrd="4" destOrd="0" presId="urn:microsoft.com/office/officeart/2005/8/layout/radial5"/>
    <dgm:cxn modelId="{2AEE2737-F2AC-409E-A3CC-A5E453AA3DA5}" type="presParOf" srcId="{A9DE7A63-2991-429A-8B3E-A76467A206EC}" destId="{A6F29CC1-4AB7-4C22-A66A-9B32BE98F7BC}" srcOrd="5" destOrd="0" presId="urn:microsoft.com/office/officeart/2005/8/layout/radial5"/>
    <dgm:cxn modelId="{FDE0BFA5-15E3-48A9-A578-FD8AB4488DA7}" type="presParOf" srcId="{A6F29CC1-4AB7-4C22-A66A-9B32BE98F7BC}" destId="{2ED6E6DA-C821-405F-ADA6-AA7E8070C88E}" srcOrd="0" destOrd="0" presId="urn:microsoft.com/office/officeart/2005/8/layout/radial5"/>
    <dgm:cxn modelId="{9D994999-FB63-4369-8501-B507CBD43381}" type="presParOf" srcId="{A9DE7A63-2991-429A-8B3E-A76467A206EC}" destId="{232876C8-B157-4541-9276-158BB08B4129}" srcOrd="6" destOrd="0" presId="urn:microsoft.com/office/officeart/2005/8/layout/radial5"/>
    <dgm:cxn modelId="{D2E24939-6938-4147-81E3-7408C048FA0E}" type="presParOf" srcId="{A9DE7A63-2991-429A-8B3E-A76467A206EC}" destId="{711C86D0-2954-4499-A1E5-567DF0B2208A}" srcOrd="7" destOrd="0" presId="urn:microsoft.com/office/officeart/2005/8/layout/radial5"/>
    <dgm:cxn modelId="{6B966CD0-DFF3-4608-8857-B0920DBBB722}" type="presParOf" srcId="{711C86D0-2954-4499-A1E5-567DF0B2208A}" destId="{659B672F-CDC3-4233-A507-F54C6C2D06A4}" srcOrd="0" destOrd="0" presId="urn:microsoft.com/office/officeart/2005/8/layout/radial5"/>
    <dgm:cxn modelId="{EF03215B-4CF0-454C-B6C7-7F5DD2381EFB}" type="presParOf" srcId="{A9DE7A63-2991-429A-8B3E-A76467A206EC}" destId="{DBCE6BA0-1376-41FD-BA19-D8C2D035FC7F}" srcOrd="8" destOrd="0" presId="urn:microsoft.com/office/officeart/2005/8/layout/radial5"/>
    <dgm:cxn modelId="{2E6C27B6-2702-4016-98E4-147F43535EF9}" type="presParOf" srcId="{A9DE7A63-2991-429A-8B3E-A76467A206EC}" destId="{8386BD82-4732-4978-A204-4E7496A741BB}" srcOrd="9" destOrd="0" presId="urn:microsoft.com/office/officeart/2005/8/layout/radial5"/>
    <dgm:cxn modelId="{63516342-7C1B-4560-A67D-A76762F087F0}" type="presParOf" srcId="{8386BD82-4732-4978-A204-4E7496A741BB}" destId="{B12939A9-BCEC-4C85-9894-AD97760FEFAE}" srcOrd="0" destOrd="0" presId="urn:microsoft.com/office/officeart/2005/8/layout/radial5"/>
    <dgm:cxn modelId="{2FE3A848-C7E1-460B-8631-080EE4516F05}" type="presParOf" srcId="{A9DE7A63-2991-429A-8B3E-A76467A206EC}" destId="{31203358-7E17-41AC-B3BF-61BF62FA931E}" srcOrd="10" destOrd="0" presId="urn:microsoft.com/office/officeart/2005/8/layout/radial5"/>
    <dgm:cxn modelId="{AD678280-61E5-49DC-AAAE-B820C59E7814}" type="presParOf" srcId="{A9DE7A63-2991-429A-8B3E-A76467A206EC}" destId="{014018F7-1E72-4684-A45A-20CA9CE58238}" srcOrd="11" destOrd="0" presId="urn:microsoft.com/office/officeart/2005/8/layout/radial5"/>
    <dgm:cxn modelId="{5A6F3789-E00C-4D44-9FCF-989E2656F8DA}" type="presParOf" srcId="{014018F7-1E72-4684-A45A-20CA9CE58238}" destId="{39C82CB7-17F8-423B-95DB-9B8DC1E01C60}" srcOrd="0" destOrd="0" presId="urn:microsoft.com/office/officeart/2005/8/layout/radial5"/>
    <dgm:cxn modelId="{B7D3AE96-21CA-4A58-BC0E-9FCA58F63FDB}" type="presParOf" srcId="{A9DE7A63-2991-429A-8B3E-A76467A206EC}" destId="{3AEBE057-3822-46F0-97B9-B57675EB7B3E}"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C731C-0C72-418C-8F61-7A4A48ABBC40}">
      <dsp:nvSpPr>
        <dsp:cNvPr id="0" name=""/>
        <dsp:cNvSpPr/>
      </dsp:nvSpPr>
      <dsp:spPr>
        <a:xfrm>
          <a:off x="0" y="2143145"/>
          <a:ext cx="3468751" cy="123430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kk-KZ" sz="2400" b="0" kern="1200" cap="none" spc="0" dirty="0">
              <a:ln w="18415" cmpd="sng">
                <a:solidFill>
                  <a:sysClr val="windowText" lastClr="000000"/>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ИММУНДЫҚ ҚОРҒАНЫС КЛЕТКАЛАРЫ</a:t>
          </a:r>
          <a:endParaRPr lang="ru-RU" sz="2400" b="0" kern="1200" cap="none" spc="0" dirty="0">
            <a:ln w="18415" cmpd="sng">
              <a:solidFill>
                <a:sysClr val="windowText" lastClr="000000"/>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sp:txBody>
      <dsp:txXfrm>
        <a:off x="36152" y="2179297"/>
        <a:ext cx="3396447" cy="1162004"/>
      </dsp:txXfrm>
    </dsp:sp>
    <dsp:sp modelId="{508C013A-1271-41C2-91E2-D5B9F3AE85A0}">
      <dsp:nvSpPr>
        <dsp:cNvPr id="0" name=""/>
        <dsp:cNvSpPr/>
      </dsp:nvSpPr>
      <dsp:spPr>
        <a:xfrm rot="17900854">
          <a:off x="2830502" y="1670545"/>
          <a:ext cx="2430584" cy="40390"/>
        </a:xfrm>
        <a:custGeom>
          <a:avLst/>
          <a:gdLst/>
          <a:ahLst/>
          <a:cxnLst/>
          <a:rect l="0" t="0" r="0" b="0"/>
          <a:pathLst>
            <a:path>
              <a:moveTo>
                <a:pt x="0" y="20195"/>
              </a:moveTo>
              <a:lnTo>
                <a:pt x="2430584" y="20195"/>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b="1" kern="1200">
            <a:solidFill>
              <a:schemeClr val="bg1"/>
            </a:solidFill>
            <a:latin typeface="Arial" pitchFamily="34" charset="0"/>
            <a:cs typeface="Arial" pitchFamily="34" charset="0"/>
          </a:endParaRPr>
        </a:p>
      </dsp:txBody>
      <dsp:txXfrm>
        <a:off x="3985030" y="1629975"/>
        <a:ext cx="121529" cy="121529"/>
      </dsp:txXfrm>
    </dsp:sp>
    <dsp:sp modelId="{8705433B-3F13-4BD5-A39C-01F8551D0680}">
      <dsp:nvSpPr>
        <dsp:cNvPr id="0" name=""/>
        <dsp:cNvSpPr/>
      </dsp:nvSpPr>
      <dsp:spPr>
        <a:xfrm>
          <a:off x="4622838" y="4027"/>
          <a:ext cx="2806717" cy="123430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b="1" kern="1200" dirty="0">
              <a:solidFill>
                <a:schemeClr val="bg1"/>
              </a:solidFill>
              <a:latin typeface="Arial" pitchFamily="34" charset="0"/>
              <a:cs typeface="Arial" pitchFamily="34" charset="0"/>
            </a:rPr>
            <a:t>Есте сақтау клеткалары</a:t>
          </a:r>
          <a:endParaRPr lang="ru-RU" sz="2000" b="1" kern="1200" dirty="0">
            <a:solidFill>
              <a:schemeClr val="bg1"/>
            </a:solidFill>
            <a:latin typeface="Arial" pitchFamily="34" charset="0"/>
            <a:cs typeface="Arial" pitchFamily="34" charset="0"/>
          </a:endParaRPr>
        </a:p>
      </dsp:txBody>
      <dsp:txXfrm>
        <a:off x="4658990" y="40179"/>
        <a:ext cx="2734413" cy="1162004"/>
      </dsp:txXfrm>
    </dsp:sp>
    <dsp:sp modelId="{9D3C0811-D5FB-4C1E-A6A9-3EA1CF556537}">
      <dsp:nvSpPr>
        <dsp:cNvPr id="0" name=""/>
        <dsp:cNvSpPr/>
      </dsp:nvSpPr>
      <dsp:spPr>
        <a:xfrm rot="19683195">
          <a:off x="3365752" y="2380272"/>
          <a:ext cx="1360085" cy="40390"/>
        </a:xfrm>
        <a:custGeom>
          <a:avLst/>
          <a:gdLst/>
          <a:ahLst/>
          <a:cxnLst/>
          <a:rect l="0" t="0" r="0" b="0"/>
          <a:pathLst>
            <a:path>
              <a:moveTo>
                <a:pt x="0" y="20195"/>
              </a:moveTo>
              <a:lnTo>
                <a:pt x="1360085" y="20195"/>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b="1" kern="1200">
            <a:solidFill>
              <a:schemeClr val="bg1"/>
            </a:solidFill>
            <a:latin typeface="Arial" pitchFamily="34" charset="0"/>
            <a:cs typeface="Arial" pitchFamily="34" charset="0"/>
          </a:endParaRPr>
        </a:p>
      </dsp:txBody>
      <dsp:txXfrm>
        <a:off x="4011792" y="2366465"/>
        <a:ext cx="68004" cy="68004"/>
      </dsp:txXfrm>
    </dsp:sp>
    <dsp:sp modelId="{45B9E40F-65EA-4C20-B6E7-E9211C28FF82}">
      <dsp:nvSpPr>
        <dsp:cNvPr id="0" name=""/>
        <dsp:cNvSpPr/>
      </dsp:nvSpPr>
      <dsp:spPr>
        <a:xfrm>
          <a:off x="4622838" y="1423481"/>
          <a:ext cx="2806717" cy="123430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b="1" kern="1200" dirty="0">
              <a:solidFill>
                <a:schemeClr val="bg1"/>
              </a:solidFill>
              <a:latin typeface="Arial" pitchFamily="34" charset="0"/>
              <a:cs typeface="Arial" pitchFamily="34" charset="0"/>
            </a:rPr>
            <a:t>Антигенпрезентация</a:t>
          </a:r>
          <a:r>
            <a:rPr lang="ru-RU" sz="2000" b="1" kern="1200" dirty="0">
              <a:solidFill>
                <a:schemeClr val="bg1"/>
              </a:solidFill>
              <a:latin typeface="Arial" pitchFamily="34" charset="0"/>
              <a:cs typeface="Arial" pitchFamily="34" charset="0"/>
            </a:rPr>
            <a:t>-</a:t>
          </a:r>
          <a:r>
            <a:rPr lang="kk-KZ" sz="2000" b="1" kern="1200" dirty="0">
              <a:solidFill>
                <a:schemeClr val="bg1"/>
              </a:solidFill>
              <a:latin typeface="Arial" pitchFamily="34" charset="0"/>
              <a:cs typeface="Arial" pitchFamily="34" charset="0"/>
            </a:rPr>
            <a:t>лаушы клеткалар</a:t>
          </a:r>
          <a:endParaRPr lang="ru-RU" sz="2000" b="1" kern="1200" dirty="0">
            <a:solidFill>
              <a:schemeClr val="bg1"/>
            </a:solidFill>
            <a:latin typeface="Arial" pitchFamily="34" charset="0"/>
            <a:cs typeface="Arial" pitchFamily="34" charset="0"/>
          </a:endParaRPr>
        </a:p>
      </dsp:txBody>
      <dsp:txXfrm>
        <a:off x="4658990" y="1459633"/>
        <a:ext cx="2734413" cy="1162004"/>
      </dsp:txXfrm>
    </dsp:sp>
    <dsp:sp modelId="{157DEA53-AE0D-4676-B6FC-3A52210F66F2}">
      <dsp:nvSpPr>
        <dsp:cNvPr id="0" name=""/>
        <dsp:cNvSpPr/>
      </dsp:nvSpPr>
      <dsp:spPr>
        <a:xfrm rot="1873853">
          <a:off x="3370957" y="3089999"/>
          <a:ext cx="1349676" cy="40390"/>
        </a:xfrm>
        <a:custGeom>
          <a:avLst/>
          <a:gdLst/>
          <a:ahLst/>
          <a:cxnLst/>
          <a:rect l="0" t="0" r="0" b="0"/>
          <a:pathLst>
            <a:path>
              <a:moveTo>
                <a:pt x="0" y="20195"/>
              </a:moveTo>
              <a:lnTo>
                <a:pt x="1349676" y="20195"/>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b="1" kern="1200">
            <a:solidFill>
              <a:schemeClr val="bg1"/>
            </a:solidFill>
            <a:latin typeface="Arial" pitchFamily="34" charset="0"/>
            <a:cs typeface="Arial" pitchFamily="34" charset="0"/>
          </a:endParaRPr>
        </a:p>
      </dsp:txBody>
      <dsp:txXfrm>
        <a:off x="4012053" y="3076452"/>
        <a:ext cx="67483" cy="67483"/>
      </dsp:txXfrm>
    </dsp:sp>
    <dsp:sp modelId="{6028C6CC-4C18-4B3D-85DF-5F4EDC0D1360}">
      <dsp:nvSpPr>
        <dsp:cNvPr id="0" name=""/>
        <dsp:cNvSpPr/>
      </dsp:nvSpPr>
      <dsp:spPr>
        <a:xfrm>
          <a:off x="4622838" y="2842936"/>
          <a:ext cx="2806717" cy="123430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b="1" kern="1200" dirty="0">
              <a:solidFill>
                <a:schemeClr val="bg1"/>
              </a:solidFill>
              <a:latin typeface="Arial" pitchFamily="34" charset="0"/>
              <a:cs typeface="Arial" pitchFamily="34" charset="0"/>
            </a:rPr>
            <a:t>Эффекторлы клеткалар</a:t>
          </a:r>
          <a:endParaRPr lang="ru-RU" sz="2000" b="1" kern="1200" dirty="0">
            <a:solidFill>
              <a:schemeClr val="bg1"/>
            </a:solidFill>
            <a:latin typeface="Arial" pitchFamily="34" charset="0"/>
            <a:cs typeface="Arial" pitchFamily="34" charset="0"/>
          </a:endParaRPr>
        </a:p>
      </dsp:txBody>
      <dsp:txXfrm>
        <a:off x="4658990" y="2879088"/>
        <a:ext cx="2734413" cy="1162004"/>
      </dsp:txXfrm>
    </dsp:sp>
    <dsp:sp modelId="{246C1601-424F-496B-8412-2BE47E01DFE6}">
      <dsp:nvSpPr>
        <dsp:cNvPr id="0" name=""/>
        <dsp:cNvSpPr/>
      </dsp:nvSpPr>
      <dsp:spPr>
        <a:xfrm rot="3685704">
          <a:off x="2839238" y="3799726"/>
          <a:ext cx="2413113" cy="40390"/>
        </a:xfrm>
        <a:custGeom>
          <a:avLst/>
          <a:gdLst/>
          <a:ahLst/>
          <a:cxnLst/>
          <a:rect l="0" t="0" r="0" b="0"/>
          <a:pathLst>
            <a:path>
              <a:moveTo>
                <a:pt x="0" y="20195"/>
              </a:moveTo>
              <a:lnTo>
                <a:pt x="2413113" y="20195"/>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b="1" kern="1200">
            <a:solidFill>
              <a:schemeClr val="bg1"/>
            </a:solidFill>
            <a:latin typeface="Arial" pitchFamily="34" charset="0"/>
            <a:cs typeface="Arial" pitchFamily="34" charset="0"/>
          </a:endParaRPr>
        </a:p>
      </dsp:txBody>
      <dsp:txXfrm>
        <a:off x="3985467" y="3759593"/>
        <a:ext cx="120655" cy="120655"/>
      </dsp:txXfrm>
    </dsp:sp>
    <dsp:sp modelId="{8377358F-5A6C-44C0-815C-618193E71A89}">
      <dsp:nvSpPr>
        <dsp:cNvPr id="0" name=""/>
        <dsp:cNvSpPr/>
      </dsp:nvSpPr>
      <dsp:spPr>
        <a:xfrm>
          <a:off x="4622838" y="4262390"/>
          <a:ext cx="2806717" cy="123430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b="1" kern="1200" dirty="0">
              <a:solidFill>
                <a:schemeClr val="bg1"/>
              </a:solidFill>
              <a:latin typeface="Arial" pitchFamily="34" charset="0"/>
              <a:cs typeface="Arial" pitchFamily="34" charset="0"/>
            </a:rPr>
            <a:t>Регуляторлы клеткалар</a:t>
          </a:r>
          <a:endParaRPr lang="ru-RU" sz="2000" b="1" kern="1200" dirty="0">
            <a:solidFill>
              <a:schemeClr val="bg1"/>
            </a:solidFill>
            <a:latin typeface="Arial" pitchFamily="34" charset="0"/>
            <a:cs typeface="Arial" pitchFamily="34" charset="0"/>
          </a:endParaRPr>
        </a:p>
      </dsp:txBody>
      <dsp:txXfrm>
        <a:off x="4658990" y="4298542"/>
        <a:ext cx="2734413" cy="11620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717D3-579A-4CCC-898C-D024DE56393E}">
      <dsp:nvSpPr>
        <dsp:cNvPr id="0" name=""/>
        <dsp:cNvSpPr/>
      </dsp:nvSpPr>
      <dsp:spPr>
        <a:xfrm>
          <a:off x="77" y="1362"/>
          <a:ext cx="7072206" cy="127079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kk-KZ" sz="3300" kern="1200" dirty="0"/>
            <a:t>Антигенпрезентациялаушы клеткалар</a:t>
          </a:r>
          <a:endParaRPr lang="ru-RU" sz="3300" kern="1200" dirty="0"/>
        </a:p>
      </dsp:txBody>
      <dsp:txXfrm>
        <a:off x="37297" y="38582"/>
        <a:ext cx="6997766" cy="1196356"/>
      </dsp:txXfrm>
    </dsp:sp>
    <dsp:sp modelId="{2A256383-DA1B-4DE2-AFC2-F8FB4F2E2F32}">
      <dsp:nvSpPr>
        <dsp:cNvPr id="0" name=""/>
        <dsp:cNvSpPr/>
      </dsp:nvSpPr>
      <dsp:spPr>
        <a:xfrm>
          <a:off x="6980" y="1494165"/>
          <a:ext cx="3246659" cy="98230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kk-KZ" sz="3300" kern="1200" dirty="0"/>
            <a:t>Маманданған</a:t>
          </a:r>
          <a:endParaRPr lang="ru-RU" sz="3300" kern="1200" dirty="0"/>
        </a:p>
      </dsp:txBody>
      <dsp:txXfrm>
        <a:off x="35751" y="1522936"/>
        <a:ext cx="3189117" cy="924767"/>
      </dsp:txXfrm>
    </dsp:sp>
    <dsp:sp modelId="{40D27F31-AAEC-452B-A6C9-923A27D4FC75}">
      <dsp:nvSpPr>
        <dsp:cNvPr id="0" name=""/>
        <dsp:cNvSpPr/>
      </dsp:nvSpPr>
      <dsp:spPr>
        <a:xfrm>
          <a:off x="6980" y="2698480"/>
          <a:ext cx="3246659" cy="14462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a:solidFill>
                <a:schemeClr val="tx1"/>
              </a:solidFill>
              <a:latin typeface="Arial" pitchFamily="34" charset="0"/>
              <a:cs typeface="Arial" pitchFamily="34" charset="0"/>
            </a:rPr>
            <a:t>1. </a:t>
          </a:r>
          <a:r>
            <a:rPr lang="kk-KZ" sz="1800" b="1" kern="1200" dirty="0">
              <a:solidFill>
                <a:schemeClr val="tx1"/>
              </a:solidFill>
              <a:latin typeface="Arial" pitchFamily="34" charset="0"/>
              <a:cs typeface="Arial" pitchFamily="34" charset="0"/>
            </a:rPr>
            <a:t>Дендритті клеткалар</a:t>
          </a:r>
        </a:p>
        <a:p>
          <a:pPr lvl="0" algn="l" defTabSz="800100">
            <a:lnSpc>
              <a:spcPct val="90000"/>
            </a:lnSpc>
            <a:spcBef>
              <a:spcPct val="0"/>
            </a:spcBef>
            <a:spcAft>
              <a:spcPct val="35000"/>
            </a:spcAft>
          </a:pPr>
          <a:r>
            <a:rPr lang="kk-KZ" sz="1800" b="1" kern="1200" dirty="0">
              <a:solidFill>
                <a:schemeClr val="tx1"/>
              </a:solidFill>
              <a:latin typeface="Arial" pitchFamily="34" charset="0"/>
              <a:cs typeface="Arial" pitchFamily="34" charset="0"/>
            </a:rPr>
            <a:t>2. Макрофагтар</a:t>
          </a:r>
        </a:p>
        <a:p>
          <a:pPr lvl="0" algn="l" defTabSz="800100">
            <a:lnSpc>
              <a:spcPct val="90000"/>
            </a:lnSpc>
            <a:spcBef>
              <a:spcPct val="0"/>
            </a:spcBef>
            <a:spcAft>
              <a:spcPct val="35000"/>
            </a:spcAft>
          </a:pPr>
          <a:r>
            <a:rPr lang="kk-KZ" sz="1800" b="1" kern="1200" dirty="0">
              <a:solidFill>
                <a:schemeClr val="tx1"/>
              </a:solidFill>
              <a:latin typeface="Arial" pitchFamily="34" charset="0"/>
              <a:cs typeface="Arial" pitchFamily="34" charset="0"/>
            </a:rPr>
            <a:t>3. В</a:t>
          </a:r>
          <a:r>
            <a:rPr lang="ru-RU" sz="1800" b="1" kern="1200" dirty="0">
              <a:solidFill>
                <a:schemeClr val="tx1"/>
              </a:solidFill>
              <a:latin typeface="Arial" pitchFamily="34" charset="0"/>
              <a:cs typeface="Arial" pitchFamily="34" charset="0"/>
            </a:rPr>
            <a:t>-</a:t>
          </a:r>
          <a:r>
            <a:rPr lang="kk-KZ" sz="1800" b="1" kern="1200" dirty="0">
              <a:solidFill>
                <a:schemeClr val="tx1"/>
              </a:solidFill>
              <a:latin typeface="Arial" pitchFamily="34" charset="0"/>
              <a:cs typeface="Arial" pitchFamily="34" charset="0"/>
            </a:rPr>
            <a:t>лимфоциттер</a:t>
          </a:r>
          <a:endParaRPr lang="ru-RU" sz="1800" b="1" kern="1200" dirty="0">
            <a:solidFill>
              <a:schemeClr val="tx1"/>
            </a:solidFill>
            <a:latin typeface="Arial" pitchFamily="34" charset="0"/>
            <a:cs typeface="Arial" pitchFamily="34" charset="0"/>
          </a:endParaRPr>
        </a:p>
      </dsp:txBody>
      <dsp:txXfrm>
        <a:off x="49340" y="2740840"/>
        <a:ext cx="3161939" cy="1361572"/>
      </dsp:txXfrm>
    </dsp:sp>
    <dsp:sp modelId="{660C48C6-2893-4229-848F-86B3E4630332}">
      <dsp:nvSpPr>
        <dsp:cNvPr id="0" name=""/>
        <dsp:cNvSpPr/>
      </dsp:nvSpPr>
      <dsp:spPr>
        <a:xfrm>
          <a:off x="3526359" y="1494165"/>
          <a:ext cx="3539021" cy="98230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kk-KZ" sz="3300" kern="1200" dirty="0"/>
            <a:t>Маманданбаған</a:t>
          </a:r>
          <a:endParaRPr lang="ru-RU" sz="3300" kern="1200" dirty="0"/>
        </a:p>
      </dsp:txBody>
      <dsp:txXfrm>
        <a:off x="3555130" y="1522936"/>
        <a:ext cx="3481479" cy="924767"/>
      </dsp:txXfrm>
    </dsp:sp>
    <dsp:sp modelId="{2259769D-A493-44A4-93EE-87BB2A175835}">
      <dsp:nvSpPr>
        <dsp:cNvPr id="0" name=""/>
        <dsp:cNvSpPr/>
      </dsp:nvSpPr>
      <dsp:spPr>
        <a:xfrm>
          <a:off x="3526359" y="2698480"/>
          <a:ext cx="3539021" cy="34438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kk-KZ" sz="1800" b="1" kern="1200" dirty="0">
              <a:solidFill>
                <a:schemeClr val="tx1"/>
              </a:solidFill>
              <a:latin typeface="Arial" pitchFamily="34" charset="0"/>
              <a:cs typeface="Arial" pitchFamily="34" charset="0"/>
            </a:rPr>
            <a:t>1. Тері  фибробласты;</a:t>
          </a:r>
        </a:p>
        <a:p>
          <a:pPr lvl="0" algn="l" defTabSz="800100">
            <a:lnSpc>
              <a:spcPct val="90000"/>
            </a:lnSpc>
            <a:spcBef>
              <a:spcPct val="0"/>
            </a:spcBef>
            <a:spcAft>
              <a:spcPct val="35000"/>
            </a:spcAft>
          </a:pPr>
          <a:r>
            <a:rPr lang="kk-KZ" sz="1800" b="1" kern="1200" dirty="0">
              <a:solidFill>
                <a:schemeClr val="tx1"/>
              </a:solidFill>
              <a:latin typeface="Arial" pitchFamily="34" charset="0"/>
              <a:cs typeface="Arial" pitchFamily="34" charset="0"/>
            </a:rPr>
            <a:t>2. Тимустың эпителиальды клеткалар;</a:t>
          </a:r>
        </a:p>
        <a:p>
          <a:pPr lvl="0" algn="l" defTabSz="800100">
            <a:lnSpc>
              <a:spcPct val="90000"/>
            </a:lnSpc>
            <a:spcBef>
              <a:spcPct val="0"/>
            </a:spcBef>
            <a:spcAft>
              <a:spcPct val="35000"/>
            </a:spcAft>
          </a:pPr>
          <a:r>
            <a:rPr lang="kk-KZ" sz="1800" b="1" kern="1200" dirty="0">
              <a:solidFill>
                <a:schemeClr val="tx1"/>
              </a:solidFill>
              <a:latin typeface="Arial" pitchFamily="34" charset="0"/>
              <a:cs typeface="Arial" pitchFamily="34" charset="0"/>
            </a:rPr>
            <a:t>3. Қалқанша безінің эпителиальды клеткалары;</a:t>
          </a:r>
        </a:p>
        <a:p>
          <a:pPr lvl="0" algn="l" defTabSz="800100">
            <a:lnSpc>
              <a:spcPct val="90000"/>
            </a:lnSpc>
            <a:spcBef>
              <a:spcPct val="0"/>
            </a:spcBef>
            <a:spcAft>
              <a:spcPct val="35000"/>
            </a:spcAft>
          </a:pPr>
          <a:r>
            <a:rPr lang="kk-KZ" sz="1800" b="1" kern="1200" dirty="0">
              <a:solidFill>
                <a:schemeClr val="tx1"/>
              </a:solidFill>
              <a:latin typeface="Arial" pitchFamily="34" charset="0"/>
              <a:cs typeface="Arial" pitchFamily="34" charset="0"/>
            </a:rPr>
            <a:t>4. Глия клеткалары;</a:t>
          </a:r>
        </a:p>
        <a:p>
          <a:pPr lvl="0" algn="l" defTabSz="800100">
            <a:lnSpc>
              <a:spcPct val="90000"/>
            </a:lnSpc>
            <a:spcBef>
              <a:spcPct val="0"/>
            </a:spcBef>
            <a:spcAft>
              <a:spcPct val="35000"/>
            </a:spcAft>
          </a:pPr>
          <a:r>
            <a:rPr lang="kk-KZ" sz="1800" b="1" kern="1200" dirty="0">
              <a:solidFill>
                <a:schemeClr val="tx1"/>
              </a:solidFill>
              <a:latin typeface="Arial" pitchFamily="34" charset="0"/>
              <a:cs typeface="Arial" pitchFamily="34" charset="0"/>
            </a:rPr>
            <a:t>5. Ұйқы безінің </a:t>
          </a:r>
          <a:r>
            <a:rPr lang="en-US" sz="1800" b="1" kern="1200" dirty="0">
              <a:solidFill>
                <a:schemeClr val="tx1"/>
              </a:solidFill>
              <a:latin typeface="Arial" pitchFamily="34" charset="0"/>
              <a:ea typeface="Verdana"/>
              <a:cs typeface="Arial" pitchFamily="34" charset="0"/>
            </a:rPr>
            <a:t>ß</a:t>
          </a:r>
          <a:r>
            <a:rPr lang="ru-RU" sz="1800" b="1" kern="1200" dirty="0">
              <a:solidFill>
                <a:schemeClr val="tx1"/>
              </a:solidFill>
              <a:latin typeface="Arial" pitchFamily="34" charset="0"/>
              <a:ea typeface="Verdana"/>
              <a:cs typeface="Arial" pitchFamily="34" charset="0"/>
            </a:rPr>
            <a:t>-</a:t>
          </a:r>
          <a:r>
            <a:rPr lang="ru-RU" sz="1800" b="1" kern="1200" dirty="0" err="1">
              <a:solidFill>
                <a:schemeClr val="tx1"/>
              </a:solidFill>
              <a:latin typeface="Arial" pitchFamily="34" charset="0"/>
              <a:ea typeface="Verdana"/>
              <a:cs typeface="Arial" pitchFamily="34" charset="0"/>
            </a:rPr>
            <a:t>клеткалары</a:t>
          </a:r>
          <a:r>
            <a:rPr lang="ru-RU" sz="1800" b="1" kern="1200" dirty="0">
              <a:solidFill>
                <a:schemeClr val="tx1"/>
              </a:solidFill>
              <a:latin typeface="Arial" pitchFamily="34" charset="0"/>
              <a:ea typeface="Verdana"/>
              <a:cs typeface="Arial" pitchFamily="34" charset="0"/>
            </a:rPr>
            <a:t>;</a:t>
          </a:r>
        </a:p>
        <a:p>
          <a:pPr lvl="0" algn="l" defTabSz="800100">
            <a:lnSpc>
              <a:spcPct val="90000"/>
            </a:lnSpc>
            <a:spcBef>
              <a:spcPct val="0"/>
            </a:spcBef>
            <a:spcAft>
              <a:spcPct val="35000"/>
            </a:spcAft>
          </a:pPr>
          <a:r>
            <a:rPr lang="kk-KZ" sz="1800" b="1" kern="1200" dirty="0">
              <a:solidFill>
                <a:schemeClr val="tx1"/>
              </a:solidFill>
              <a:latin typeface="Arial" pitchFamily="34" charset="0"/>
              <a:ea typeface="Verdana"/>
              <a:cs typeface="Arial" pitchFamily="34" charset="0"/>
            </a:rPr>
            <a:t>6. Қан тамырларының энтотелий қабатының клеткалары</a:t>
          </a:r>
          <a:endParaRPr lang="ru-RU" sz="1800" b="1" kern="1200" dirty="0">
            <a:solidFill>
              <a:schemeClr val="tx1"/>
            </a:solidFill>
            <a:latin typeface="Arial" pitchFamily="34" charset="0"/>
            <a:cs typeface="Arial" pitchFamily="34" charset="0"/>
          </a:endParaRPr>
        </a:p>
      </dsp:txBody>
      <dsp:txXfrm>
        <a:off x="3627224" y="2799345"/>
        <a:ext cx="3337291" cy="32420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ACF51-CB08-4909-9AC3-AFD8540798DA}">
      <dsp:nvSpPr>
        <dsp:cNvPr id="0" name=""/>
        <dsp:cNvSpPr/>
      </dsp:nvSpPr>
      <dsp:spPr>
        <a:xfrm>
          <a:off x="2478" y="934337"/>
          <a:ext cx="2416055" cy="1154130"/>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ru-RU" sz="1800" b="1" i="0" kern="1200" dirty="0">
              <a:latin typeface="Arial" pitchFamily="34" charset="0"/>
              <a:cs typeface="Arial" pitchFamily="34" charset="0"/>
            </a:rPr>
            <a:t>РЕЗИДЕНТТІ (АДЕКВАТТЫ ЕМЕС) МАКРОФАГТАР </a:t>
          </a:r>
        </a:p>
      </dsp:txBody>
      <dsp:txXfrm>
        <a:off x="2478" y="934337"/>
        <a:ext cx="2416055" cy="1154130"/>
      </dsp:txXfrm>
    </dsp:sp>
    <dsp:sp modelId="{5ED86F41-A025-4334-84EF-F7276DFB3FA5}">
      <dsp:nvSpPr>
        <dsp:cNvPr id="0" name=""/>
        <dsp:cNvSpPr/>
      </dsp:nvSpPr>
      <dsp:spPr>
        <a:xfrm>
          <a:off x="0" y="2643196"/>
          <a:ext cx="2416055" cy="1618336"/>
        </a:xfrm>
        <a:prstGeom prst="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ctr" defTabSz="800100">
            <a:lnSpc>
              <a:spcPct val="90000"/>
            </a:lnSpc>
            <a:spcBef>
              <a:spcPct val="0"/>
            </a:spcBef>
            <a:spcAft>
              <a:spcPct val="15000"/>
            </a:spcAft>
            <a:buChar char="••"/>
          </a:pPr>
          <a:r>
            <a:rPr lang="ru-RU" sz="1800" b="1" kern="1200" dirty="0" err="1"/>
            <a:t>Белгілі</a:t>
          </a:r>
          <a:r>
            <a:rPr lang="ru-RU" sz="1800" b="1" kern="1200" dirty="0"/>
            <a:t> </a:t>
          </a:r>
          <a:r>
            <a:rPr lang="ru-RU" sz="1800" b="1" kern="1200" dirty="0" err="1"/>
            <a:t>анатомиялық ауданда</a:t>
          </a:r>
          <a:r>
            <a:rPr lang="ru-RU" sz="1800" b="1" kern="1200" dirty="0"/>
            <a:t> </a:t>
          </a:r>
          <a:r>
            <a:rPr lang="ru-RU" sz="1800" b="1" kern="1200" dirty="0" err="1"/>
            <a:t>кездесетін</a:t>
          </a:r>
          <a:r>
            <a:rPr lang="ru-RU" sz="1800" b="1" kern="1200" dirty="0"/>
            <a:t> </a:t>
          </a:r>
          <a:r>
            <a:rPr lang="ru-RU" sz="1800" b="1" kern="1200" dirty="0" err="1"/>
            <a:t>макрофактор</a:t>
          </a:r>
          <a:r>
            <a:rPr lang="ru-RU" sz="1800" b="1" kern="1200" dirty="0"/>
            <a:t> </a:t>
          </a:r>
          <a:r>
            <a:rPr lang="ru-RU" sz="1800" b="1" kern="1200" dirty="0" err="1"/>
            <a:t>популяциясы</a:t>
          </a:r>
          <a:endParaRPr lang="ru-RU" sz="1800" b="1" kern="1200" dirty="0"/>
        </a:p>
      </dsp:txBody>
      <dsp:txXfrm>
        <a:off x="0" y="2643196"/>
        <a:ext cx="2416055" cy="1618336"/>
      </dsp:txXfrm>
    </dsp:sp>
    <dsp:sp modelId="{76F08CC9-A4A3-4416-81EC-C62BD12371A8}">
      <dsp:nvSpPr>
        <dsp:cNvPr id="0" name=""/>
        <dsp:cNvSpPr/>
      </dsp:nvSpPr>
      <dsp:spPr>
        <a:xfrm>
          <a:off x="2756781" y="934337"/>
          <a:ext cx="2416055" cy="1154130"/>
        </a:xfrm>
        <a:prstGeom prst="rect">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ru-RU" sz="1800" b="1" i="0" kern="1200" dirty="0">
              <a:latin typeface="Arial" pitchFamily="34" charset="0"/>
              <a:cs typeface="Arial" pitchFamily="34" charset="0"/>
            </a:rPr>
            <a:t>ҚАБЫНУ ЭКССУДАТЫНЫҢ МАКРОФАГТАРЫ </a:t>
          </a:r>
        </a:p>
      </dsp:txBody>
      <dsp:txXfrm>
        <a:off x="2756781" y="934337"/>
        <a:ext cx="2416055" cy="1154130"/>
      </dsp:txXfrm>
    </dsp:sp>
    <dsp:sp modelId="{51D97C5B-AE06-46D1-8F66-1BDFAF3EE5F4}">
      <dsp:nvSpPr>
        <dsp:cNvPr id="0" name=""/>
        <dsp:cNvSpPr/>
      </dsp:nvSpPr>
      <dsp:spPr>
        <a:xfrm>
          <a:off x="2714645" y="2643196"/>
          <a:ext cx="2416055" cy="1618336"/>
        </a:xfrm>
        <a:prstGeom prst="rect">
          <a:avLst/>
        </a:prstGeom>
        <a:solidFill>
          <a:schemeClr val="accent5">
            <a:tint val="40000"/>
            <a:alpha val="90000"/>
            <a:hueOff val="-5370241"/>
            <a:satOff val="24126"/>
            <a:lumOff val="165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ctr" defTabSz="800100">
            <a:lnSpc>
              <a:spcPct val="90000"/>
            </a:lnSpc>
            <a:spcBef>
              <a:spcPct val="0"/>
            </a:spcBef>
            <a:spcAft>
              <a:spcPct val="15000"/>
            </a:spcAft>
            <a:buChar char="••"/>
          </a:pPr>
          <a:r>
            <a:rPr lang="ru-RU" sz="1800" b="1" kern="1200" dirty="0" err="1"/>
            <a:t>Қабыну ошағына жинақталған қан моноциттерінің жиынтығы</a:t>
          </a:r>
          <a:endParaRPr lang="ru-RU" sz="1800" b="1" kern="1200" dirty="0"/>
        </a:p>
      </dsp:txBody>
      <dsp:txXfrm>
        <a:off x="2714645" y="2643196"/>
        <a:ext cx="2416055" cy="1618336"/>
      </dsp:txXfrm>
    </dsp:sp>
    <dsp:sp modelId="{A7E943C3-0839-4EF7-9256-9DE278E6EB16}">
      <dsp:nvSpPr>
        <dsp:cNvPr id="0" name=""/>
        <dsp:cNvSpPr/>
      </dsp:nvSpPr>
      <dsp:spPr>
        <a:xfrm>
          <a:off x="5511084" y="934337"/>
          <a:ext cx="2416055" cy="1154130"/>
        </a:xfrm>
        <a:prstGeom prst="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ru-RU" sz="1800" b="1" i="0" kern="1200" dirty="0">
              <a:latin typeface="Arial" pitchFamily="34" charset="0"/>
              <a:cs typeface="Arial" pitchFamily="34" charset="0"/>
            </a:rPr>
            <a:t>БЕЛСЕНДІ МАКРОФАГТАР</a:t>
          </a:r>
        </a:p>
      </dsp:txBody>
      <dsp:txXfrm>
        <a:off x="5511084" y="934337"/>
        <a:ext cx="2416055" cy="1154130"/>
      </dsp:txXfrm>
    </dsp:sp>
    <dsp:sp modelId="{857587F6-F98B-447B-81E5-565FA4595D26}">
      <dsp:nvSpPr>
        <dsp:cNvPr id="0" name=""/>
        <dsp:cNvSpPr/>
      </dsp:nvSpPr>
      <dsp:spPr>
        <a:xfrm>
          <a:off x="5513562" y="2643196"/>
          <a:ext cx="2416055" cy="1618336"/>
        </a:xfrm>
        <a:prstGeom prst="rect">
          <a:avLst/>
        </a:prstGeom>
        <a:solidFill>
          <a:schemeClr val="accent5">
            <a:tint val="40000"/>
            <a:alpha val="90000"/>
            <a:hueOff val="-10740482"/>
            <a:satOff val="48253"/>
            <a:lumOff val="331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ctr" defTabSz="800100">
            <a:lnSpc>
              <a:spcPct val="90000"/>
            </a:lnSpc>
            <a:spcBef>
              <a:spcPct val="0"/>
            </a:spcBef>
            <a:spcAft>
              <a:spcPct val="15000"/>
            </a:spcAft>
            <a:buChar char="••"/>
          </a:pPr>
          <a:r>
            <a:rPr lang="ru-RU" sz="1800" b="1" kern="1200" dirty="0" err="1"/>
            <a:t>Иммунологиялық реакцияларға қатысатын макрофагтар</a:t>
          </a:r>
          <a:endParaRPr lang="ru-RU" sz="1800" b="1" kern="1200" dirty="0"/>
        </a:p>
      </dsp:txBody>
      <dsp:txXfrm>
        <a:off x="5513562" y="2643196"/>
        <a:ext cx="2416055" cy="16183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FD13A-AB05-4E4E-B62E-8B6B92DABA99}">
      <dsp:nvSpPr>
        <dsp:cNvPr id="0" name=""/>
        <dsp:cNvSpPr/>
      </dsp:nvSpPr>
      <dsp:spPr>
        <a:xfrm>
          <a:off x="3506197" y="2402676"/>
          <a:ext cx="2131604" cy="205264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kk-KZ" sz="2000" b="1" kern="1200"/>
            <a:t>Мамандан-баған АПК</a:t>
          </a:r>
          <a:endParaRPr lang="ru-RU" sz="2000" b="1" kern="1200" dirty="0"/>
        </a:p>
      </dsp:txBody>
      <dsp:txXfrm>
        <a:off x="3818363" y="2703279"/>
        <a:ext cx="1507272" cy="1451441"/>
      </dsp:txXfrm>
    </dsp:sp>
    <dsp:sp modelId="{DEDD9CF9-1ABA-409F-82B6-0BE9861439CC}">
      <dsp:nvSpPr>
        <dsp:cNvPr id="0" name=""/>
        <dsp:cNvSpPr/>
      </dsp:nvSpPr>
      <dsp:spPr>
        <a:xfrm rot="16154496">
          <a:off x="4427697" y="1907906"/>
          <a:ext cx="255252" cy="522587"/>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rot="10800000">
        <a:off x="4466492" y="2050708"/>
        <a:ext cx="178676" cy="313553"/>
      </dsp:txXfrm>
    </dsp:sp>
    <dsp:sp modelId="{A5370837-5C00-45B1-94C7-D7E7797898D0}">
      <dsp:nvSpPr>
        <dsp:cNvPr id="0" name=""/>
        <dsp:cNvSpPr/>
      </dsp:nvSpPr>
      <dsp:spPr>
        <a:xfrm>
          <a:off x="3578686" y="0"/>
          <a:ext cx="1921278" cy="192127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kk-KZ" sz="1300" b="1" kern="1200" dirty="0">
              <a:latin typeface="Arial" pitchFamily="34" charset="0"/>
              <a:cs typeface="Arial" pitchFamily="34" charset="0"/>
            </a:rPr>
            <a:t>Тері  фибробласты</a:t>
          </a:r>
          <a:endParaRPr lang="ru-RU" sz="1300" kern="1200" dirty="0"/>
        </a:p>
      </dsp:txBody>
      <dsp:txXfrm>
        <a:off x="3860051" y="281365"/>
        <a:ext cx="1358548" cy="1358548"/>
      </dsp:txXfrm>
    </dsp:sp>
    <dsp:sp modelId="{181CE215-0326-4579-B3A3-C2095E7258A5}">
      <dsp:nvSpPr>
        <dsp:cNvPr id="0" name=""/>
        <dsp:cNvSpPr/>
      </dsp:nvSpPr>
      <dsp:spPr>
        <a:xfrm rot="19800000">
          <a:off x="5555723" y="2531034"/>
          <a:ext cx="238048" cy="522587"/>
        </a:xfrm>
        <a:prstGeom prst="rightArrow">
          <a:avLst>
            <a:gd name="adj1" fmla="val 60000"/>
            <a:gd name="adj2" fmla="val 50000"/>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5560507" y="2653405"/>
        <a:ext cx="166634" cy="313553"/>
      </dsp:txXfrm>
    </dsp:sp>
    <dsp:sp modelId="{E23C2EE4-CA8C-438B-8CDE-A69DE4F9DF27}">
      <dsp:nvSpPr>
        <dsp:cNvPr id="0" name=""/>
        <dsp:cNvSpPr/>
      </dsp:nvSpPr>
      <dsp:spPr>
        <a:xfrm>
          <a:off x="5746367" y="1235714"/>
          <a:ext cx="1921278" cy="1921278"/>
        </a:xfrm>
        <a:prstGeom prst="ellipse">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kk-KZ" sz="1300" b="1" kern="1200">
              <a:latin typeface="Arial" pitchFamily="34" charset="0"/>
              <a:cs typeface="Arial" pitchFamily="34" charset="0"/>
            </a:rPr>
            <a:t>Глия клеткалары;</a:t>
          </a:r>
          <a:endParaRPr lang="ru-RU" sz="1300" kern="1200" dirty="0"/>
        </a:p>
      </dsp:txBody>
      <dsp:txXfrm>
        <a:off x="6027732" y="1517079"/>
        <a:ext cx="1358548" cy="1358548"/>
      </dsp:txXfrm>
    </dsp:sp>
    <dsp:sp modelId="{A6F29CC1-4AB7-4C22-A66A-9B32BE98F7BC}">
      <dsp:nvSpPr>
        <dsp:cNvPr id="0" name=""/>
        <dsp:cNvSpPr/>
      </dsp:nvSpPr>
      <dsp:spPr>
        <a:xfrm rot="1800000">
          <a:off x="5555723" y="3804377"/>
          <a:ext cx="238048" cy="522587"/>
        </a:xfrm>
        <a:prstGeom prst="rightArrow">
          <a:avLst>
            <a:gd name="adj1" fmla="val 60000"/>
            <a:gd name="adj2" fmla="val 50000"/>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5560507" y="3891041"/>
        <a:ext cx="166634" cy="313553"/>
      </dsp:txXfrm>
    </dsp:sp>
    <dsp:sp modelId="{232876C8-B157-4541-9276-158BB08B4129}">
      <dsp:nvSpPr>
        <dsp:cNvPr id="0" name=""/>
        <dsp:cNvSpPr/>
      </dsp:nvSpPr>
      <dsp:spPr>
        <a:xfrm>
          <a:off x="5746367" y="3701007"/>
          <a:ext cx="1921278" cy="1921278"/>
        </a:xfrm>
        <a:prstGeom prst="ellipse">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kk-KZ" sz="1300" b="1" kern="1200">
              <a:latin typeface="Arial" pitchFamily="34" charset="0"/>
              <a:cs typeface="Arial" pitchFamily="34" charset="0"/>
            </a:rPr>
            <a:t>Тимустың эпителиальды клеткалар;</a:t>
          </a:r>
          <a:endParaRPr lang="ru-RU" sz="1300" kern="1200"/>
        </a:p>
      </dsp:txBody>
      <dsp:txXfrm>
        <a:off x="6027732" y="3982372"/>
        <a:ext cx="1358548" cy="1358548"/>
      </dsp:txXfrm>
    </dsp:sp>
    <dsp:sp modelId="{711C86D0-2954-4499-A1E5-567DF0B2208A}">
      <dsp:nvSpPr>
        <dsp:cNvPr id="0" name=""/>
        <dsp:cNvSpPr/>
      </dsp:nvSpPr>
      <dsp:spPr>
        <a:xfrm rot="5400000">
          <a:off x="4445242" y="4426020"/>
          <a:ext cx="253515" cy="522587"/>
        </a:xfrm>
        <a:prstGeom prst="rightArrow">
          <a:avLst>
            <a:gd name="adj1" fmla="val 60000"/>
            <a:gd name="adj2" fmla="val 50000"/>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4483269" y="4492510"/>
        <a:ext cx="177461" cy="313553"/>
      </dsp:txXfrm>
    </dsp:sp>
    <dsp:sp modelId="{DBCE6BA0-1376-41FD-BA19-D8C2D035FC7F}">
      <dsp:nvSpPr>
        <dsp:cNvPr id="0" name=""/>
        <dsp:cNvSpPr/>
      </dsp:nvSpPr>
      <dsp:spPr>
        <a:xfrm>
          <a:off x="3611360" y="4933654"/>
          <a:ext cx="1921278" cy="1921278"/>
        </a:xfrm>
        <a:prstGeom prst="ellipse">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kk-KZ" sz="1300" b="1" kern="1200">
              <a:solidFill>
                <a:schemeClr val="tx1"/>
              </a:solidFill>
              <a:latin typeface="Arial" pitchFamily="34" charset="0"/>
              <a:ea typeface="Verdana"/>
              <a:cs typeface="Arial" pitchFamily="34" charset="0"/>
            </a:rPr>
            <a:t>Қан тамырларының энтотелий қабатының клеткалары</a:t>
          </a:r>
          <a:endParaRPr lang="ru-RU" sz="1300" kern="1200" dirty="0">
            <a:solidFill>
              <a:schemeClr val="tx1"/>
            </a:solidFill>
          </a:endParaRPr>
        </a:p>
      </dsp:txBody>
      <dsp:txXfrm>
        <a:off x="3892725" y="5215019"/>
        <a:ext cx="1358548" cy="1358548"/>
      </dsp:txXfrm>
    </dsp:sp>
    <dsp:sp modelId="{8386BD82-4732-4978-A204-4E7496A741BB}">
      <dsp:nvSpPr>
        <dsp:cNvPr id="0" name=""/>
        <dsp:cNvSpPr/>
      </dsp:nvSpPr>
      <dsp:spPr>
        <a:xfrm rot="9000000">
          <a:off x="3350228" y="3804377"/>
          <a:ext cx="238048" cy="522587"/>
        </a:xfrm>
        <a:prstGeom prst="rightArrow">
          <a:avLst>
            <a:gd name="adj1" fmla="val 60000"/>
            <a:gd name="adj2" fmla="val 50000"/>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rot="10800000">
        <a:off x="3416858" y="3891041"/>
        <a:ext cx="166634" cy="313553"/>
      </dsp:txXfrm>
    </dsp:sp>
    <dsp:sp modelId="{31203358-7E17-41AC-B3BF-61BF62FA931E}">
      <dsp:nvSpPr>
        <dsp:cNvPr id="0" name=""/>
        <dsp:cNvSpPr/>
      </dsp:nvSpPr>
      <dsp:spPr>
        <a:xfrm>
          <a:off x="1476354" y="3701007"/>
          <a:ext cx="1921278" cy="1921278"/>
        </a:xfrm>
        <a:prstGeom prst="ellipse">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kk-KZ" sz="1300" b="1" kern="1200">
              <a:solidFill>
                <a:schemeClr val="tx1"/>
              </a:solidFill>
              <a:latin typeface="Arial" pitchFamily="34" charset="0"/>
              <a:cs typeface="Arial" pitchFamily="34" charset="0"/>
            </a:rPr>
            <a:t>Ұйқы безінің </a:t>
          </a:r>
          <a:r>
            <a:rPr lang="en-US" sz="1300" b="1" kern="1200">
              <a:solidFill>
                <a:schemeClr val="tx1"/>
              </a:solidFill>
              <a:latin typeface="Arial" pitchFamily="34" charset="0"/>
              <a:ea typeface="Verdana"/>
              <a:cs typeface="Arial" pitchFamily="34" charset="0"/>
            </a:rPr>
            <a:t>ß</a:t>
          </a:r>
          <a:r>
            <a:rPr lang="ru-RU" sz="1300" b="1" kern="1200">
              <a:solidFill>
                <a:schemeClr val="tx1"/>
              </a:solidFill>
              <a:latin typeface="Arial" pitchFamily="34" charset="0"/>
              <a:ea typeface="Verdana"/>
              <a:cs typeface="Arial" pitchFamily="34" charset="0"/>
            </a:rPr>
            <a:t>-клеткалары;</a:t>
          </a:r>
          <a:endParaRPr lang="ru-RU" sz="1300" kern="1200">
            <a:solidFill>
              <a:schemeClr val="tx1"/>
            </a:solidFill>
          </a:endParaRPr>
        </a:p>
      </dsp:txBody>
      <dsp:txXfrm>
        <a:off x="1757719" y="3982372"/>
        <a:ext cx="1358548" cy="1358548"/>
      </dsp:txXfrm>
    </dsp:sp>
    <dsp:sp modelId="{014018F7-1E72-4684-A45A-20CA9CE58238}">
      <dsp:nvSpPr>
        <dsp:cNvPr id="0" name=""/>
        <dsp:cNvSpPr/>
      </dsp:nvSpPr>
      <dsp:spPr>
        <a:xfrm rot="12600000">
          <a:off x="3350228" y="2531034"/>
          <a:ext cx="238048" cy="522587"/>
        </a:xfrm>
        <a:prstGeom prst="righ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rot="10800000">
        <a:off x="3416858" y="2653405"/>
        <a:ext cx="166634" cy="313553"/>
      </dsp:txXfrm>
    </dsp:sp>
    <dsp:sp modelId="{3AEBE057-3822-46F0-97B9-B57675EB7B3E}">
      <dsp:nvSpPr>
        <dsp:cNvPr id="0" name=""/>
        <dsp:cNvSpPr/>
      </dsp:nvSpPr>
      <dsp:spPr>
        <a:xfrm>
          <a:off x="1476354" y="1235714"/>
          <a:ext cx="1921278" cy="1921278"/>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kk-KZ" sz="1300" b="1" kern="1200">
              <a:solidFill>
                <a:schemeClr val="tx1"/>
              </a:solidFill>
              <a:latin typeface="Arial" pitchFamily="34" charset="0"/>
              <a:cs typeface="Arial" pitchFamily="34" charset="0"/>
            </a:rPr>
            <a:t>Қалқанша безінің эпителиальды клеткалары</a:t>
          </a:r>
          <a:endParaRPr lang="ru-RU" sz="1300" kern="1200" dirty="0">
            <a:solidFill>
              <a:schemeClr val="tx1"/>
            </a:solidFill>
          </a:endParaRPr>
        </a:p>
      </dsp:txBody>
      <dsp:txXfrm>
        <a:off x="1757719" y="1517079"/>
        <a:ext cx="1358548" cy="13585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BD515-8A5B-4EB1-96F6-1F89F1E78589}" type="datetimeFigureOut">
              <a:rPr lang="ru-RU" smtClean="0"/>
              <a:t>15.09.2021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31B29-B915-4567-A8FC-5633E1346CF7}" type="slidenum">
              <a:rPr lang="ru-RU" smtClean="0"/>
              <a:t>‹#›</a:t>
            </a:fld>
            <a:endParaRPr lang="ru-RU"/>
          </a:p>
        </p:txBody>
      </p:sp>
    </p:spTree>
    <p:extLst>
      <p:ext uri="{BB962C8B-B14F-4D97-AF65-F5344CB8AC3E}">
        <p14:creationId xmlns:p14="http://schemas.microsoft.com/office/powerpoint/2010/main" val="1736579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p>
        </p:txBody>
      </p:sp>
      <p:sp>
        <p:nvSpPr>
          <p:cNvPr id="245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C33B854-F4B4-4E3C-9B38-6F13C1B7FC0B}" type="slidenum">
              <a:rPr lang="ru-RU" altLang="ru-RU" sz="1200"/>
              <a:pPr/>
              <a:t>52</a:t>
            </a:fld>
            <a:endParaRPr lang="ru-RU" altLang="ru-RU" sz="1200"/>
          </a:p>
        </p:txBody>
      </p:sp>
    </p:spTree>
    <p:extLst>
      <p:ext uri="{BB962C8B-B14F-4D97-AF65-F5344CB8AC3E}">
        <p14:creationId xmlns:p14="http://schemas.microsoft.com/office/powerpoint/2010/main" val="1728049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15.09.2021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15.09.2021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15.09.2021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a:t>Образец заголовка</a:t>
            </a:r>
          </a:p>
        </p:txBody>
      </p:sp>
      <p:sp>
        <p:nvSpPr>
          <p:cNvPr id="3" name="Таблица 2"/>
          <p:cNvSpPr>
            <a:spLocks noGrp="1"/>
          </p:cNvSpPr>
          <p:nvPr>
            <p:ph type="tbl" idx="1"/>
          </p:nvPr>
        </p:nvSpPr>
        <p:spPr>
          <a:xfrm>
            <a:off x="685800" y="1981200"/>
            <a:ext cx="7772400" cy="4114800"/>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54DF0B88-AE0B-4417-A69C-8DAB20BFA865}" type="slidenum">
              <a:rPr lang="ru-RU" altLang="ru-RU"/>
              <a:pPr/>
              <a:t>‹#›</a:t>
            </a:fld>
            <a:endParaRPr lang="ru-RU" altLang="ru-RU"/>
          </a:p>
        </p:txBody>
      </p:sp>
    </p:spTree>
    <p:extLst>
      <p:ext uri="{BB962C8B-B14F-4D97-AF65-F5344CB8AC3E}">
        <p14:creationId xmlns:p14="http://schemas.microsoft.com/office/powerpoint/2010/main" val="37958483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15.09.2021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15.09.2021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15.09.2021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15.09.2021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15.09.2021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15.09.2021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15.09.2021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15.09.2021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15.09.2021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kk.wikipedia.org/wiki/%D0%90%D2%9B%D1%83%D1%8B%D0%B7" TargetMode="External"/><Relationship Id="rId3" Type="http://schemas.openxmlformats.org/officeDocument/2006/relationships/hyperlink" Target="https://kk.wikipedia.org/wiki/%D0%9E%D1%80%D0%B3%D0%B0%D0%BD%D0%B8%D0%B7%D0%BC" TargetMode="External"/><Relationship Id="rId7" Type="http://schemas.openxmlformats.org/officeDocument/2006/relationships/hyperlink" Target="https://kk.wikipedia.org/wiki/%D0%9F%D0%BE%D0%BB%D0%B8%D1%81%D0%B0%D1%85%D0%B0%D1%80%D0%B8%D0%B4%D1%82%D0%B5%D1%80" TargetMode="External"/><Relationship Id="rId2" Type="http://schemas.openxmlformats.org/officeDocument/2006/relationships/hyperlink" Target="https://kk.wikipedia.org/wiki/%D0%95%D0%B6%D0%B5%D0%BB%D0%B3%D1%96_%D0%B3%D1%80%D0%B5%D0%BA_%D1%82%D1%96%D0%BB%D1%96" TargetMode="External"/><Relationship Id="rId1" Type="http://schemas.openxmlformats.org/officeDocument/2006/relationships/slideLayout" Target="../slideLayouts/slideLayout2.xml"/><Relationship Id="rId6" Type="http://schemas.openxmlformats.org/officeDocument/2006/relationships/hyperlink" Target="https://kk.wikipedia.org/wiki/%D0%90%D0%BD%D1%82%D0%B8%D0%B3%D0%B5%D0%BD%D0%B4%D0%B5%D1%80" TargetMode="External"/><Relationship Id="rId5" Type="http://schemas.openxmlformats.org/officeDocument/2006/relationships/hyperlink" Target="https://kk.wikipedia.org/wiki/%D0%96%D0%B0%D0%BD%D1%83%D0%B0%D1%80%D0%BB%D0%B0%D1%80" TargetMode="External"/><Relationship Id="rId4" Type="http://schemas.openxmlformats.org/officeDocument/2006/relationships/hyperlink" Target="https://kk.wikipedia.org/wiki/%D0%90%D0%B4%D0%B0%D0%BC"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kk.wikipedia.org/w/index.php?title=%D0%9C%D0%B0%D0%BA%D1%80%D0%BE%D0%BC%D0%BE%D0%BB%D0%B5-_%D0%BA%D1%83%D0%BB%D0%B0&amp;action=edit&amp;redlink=1" TargetMode="External"/><Relationship Id="rId2" Type="http://schemas.openxmlformats.org/officeDocument/2006/relationships/hyperlink" Target="https://kk.wikipedia.org/w/index.php?title=%D0%9B%D0%B8%D0%BC%D1%84%D0%BE%D1%86%D0%B8%D1%82&amp;action=edit&amp;redlink=1"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kk.wikipedia.org/w/index.php?title=%D0%9F%D0%BE%D0%BB%D0%B8%D1%81%D0%B0%D1%85%D0%B0%D1%80%D0%B8%D0%B4&amp;action=edit&amp;redlink=1"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kk.wikipedia.org/w/index.php?title=%D0%A4%D0%B5%D1%80%D0%BC%D0%B5%D0%BD%D1%82%D0%B5%D1%80&amp;action=edit&amp;redlink=1" TargetMode="External"/><Relationship Id="rId2" Type="http://schemas.openxmlformats.org/officeDocument/2006/relationships/hyperlink" Target="https://kk.wikipedia.org/w/index.php?title=%D0%A2%D0%BE%D0%BA%D1%81%D0%B8%D0%BD%D0%B4%D0%B5%D1%80&amp;action=edit&amp;redlink=1"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928670"/>
            <a:ext cx="8229600" cy="939784"/>
          </a:xfrm>
        </p:spPr>
        <p:txBody>
          <a:bodyPr>
            <a:normAutofit fontScale="90000"/>
          </a:bodyPr>
          <a:lstStyle/>
          <a:p>
            <a:r>
              <a:rPr lang="kk-KZ" sz="3100" b="1" i="1" dirty="0" smtClean="0">
                <a:solidFill>
                  <a:srgbClr val="FF0000"/>
                </a:solidFill>
                <a:latin typeface="Times New Roman" pitchFamily="18" charset="0"/>
                <a:cs typeface="Times New Roman" pitchFamily="18" charset="0"/>
              </a:rPr>
              <a:t>ӘЛЬ-ФАРАБИ АТЫНДАҒЫ ҚАЗАҚ ҰЛТТЫҚ УНИВЕРСИТЕТІ</a:t>
            </a:r>
            <a:br>
              <a:rPr lang="kk-KZ" sz="3100" b="1" i="1" dirty="0" smtClean="0">
                <a:solidFill>
                  <a:srgbClr val="FF0000"/>
                </a:solidFill>
                <a:latin typeface="Times New Roman" pitchFamily="18" charset="0"/>
                <a:cs typeface="Times New Roman" pitchFamily="18" charset="0"/>
              </a:rPr>
            </a:br>
            <a:r>
              <a:rPr lang="kk-KZ" sz="3100" b="1" i="1" dirty="0" smtClean="0">
                <a:solidFill>
                  <a:srgbClr val="FF0000"/>
                </a:solidFill>
                <a:latin typeface="Times New Roman" pitchFamily="18" charset="0"/>
                <a:cs typeface="Times New Roman" pitchFamily="18" charset="0"/>
              </a:rPr>
              <a:t>БИОЛОГИЯ ЖӘНЕБИОТЕХНОЛОГИЯ ФАКУЛЬТЕТІ.</a:t>
            </a:r>
            <a:br>
              <a:rPr lang="kk-KZ" sz="3100" b="1" i="1" dirty="0" smtClean="0">
                <a:solidFill>
                  <a:srgbClr val="FF0000"/>
                </a:solidFill>
                <a:latin typeface="Times New Roman" pitchFamily="18" charset="0"/>
                <a:cs typeface="Times New Roman" pitchFamily="18" charset="0"/>
              </a:rPr>
            </a:br>
            <a:r>
              <a:rPr lang="kk-KZ" sz="3100" b="1" i="1" dirty="0" smtClean="0">
                <a:latin typeface="Times New Roman" pitchFamily="18" charset="0"/>
                <a:cs typeface="Times New Roman" pitchFamily="18" charset="0"/>
              </a:rPr>
              <a:t>ЛЕКЦИЯ 7</a:t>
            </a:r>
            <a:r>
              <a:rPr lang="kk-KZ" b="1" i="1" dirty="0" smtClean="0">
                <a:latin typeface="Times New Roman" pitchFamily="18" charset="0"/>
                <a:cs typeface="Times New Roman" pitchFamily="18" charset="0"/>
              </a:rPr>
              <a:t/>
            </a:r>
            <a:br>
              <a:rPr lang="kk-KZ" b="1" i="1" dirty="0" smtClean="0">
                <a:latin typeface="Times New Roman" pitchFamily="18" charset="0"/>
                <a:cs typeface="Times New Roman" pitchFamily="18" charset="0"/>
              </a:rPr>
            </a:br>
            <a:endParaRPr lang="ru-RU" dirty="0"/>
          </a:p>
        </p:txBody>
      </p:sp>
      <p:sp>
        <p:nvSpPr>
          <p:cNvPr id="4" name="Содержимое 3"/>
          <p:cNvSpPr>
            <a:spLocks noGrp="1"/>
          </p:cNvSpPr>
          <p:nvPr>
            <p:ph idx="1"/>
          </p:nvPr>
        </p:nvSpPr>
        <p:spPr>
          <a:xfrm>
            <a:off x="357158" y="2357430"/>
            <a:ext cx="8229600" cy="954107"/>
          </a:xfrm>
          <a:prstGeom prst="rect">
            <a:avLst/>
          </a:prstGeom>
        </p:spPr>
        <p:txBody>
          <a:bodyPr wrap="square">
            <a:spAutoFit/>
          </a:bodyPr>
          <a:lstStyle/>
          <a:p>
            <a:pPr algn="ctr"/>
            <a:r>
              <a:rPr lang="kk-KZ" sz="2800" b="1" i="1" dirty="0" smtClean="0">
                <a:latin typeface="Times New Roman" pitchFamily="18" charset="0"/>
                <a:cs typeface="Times New Roman" pitchFamily="18" charset="0"/>
              </a:rPr>
              <a:t>ТАҚЫРЫБЫ:</a:t>
            </a:r>
            <a:r>
              <a:rPr lang="kk-KZ" sz="2800" b="1" dirty="0" smtClean="0">
                <a:latin typeface="Times New Roman" pitchFamily="18" charset="0"/>
                <a:cs typeface="Times New Roman" pitchFamily="18" charset="0"/>
              </a:rPr>
              <a:t>Антигенді ұсынатын </a:t>
            </a:r>
            <a:r>
              <a:rPr lang="kk-KZ" sz="2800" b="1" smtClean="0">
                <a:latin typeface="Times New Roman" pitchFamily="18" charset="0"/>
                <a:cs typeface="Times New Roman" pitchFamily="18" charset="0"/>
              </a:rPr>
              <a:t>жасушалар. </a:t>
            </a:r>
            <a:r>
              <a:rPr lang="kk-KZ" sz="2800" b="1" i="1" smtClean="0">
                <a:latin typeface="Times New Roman" pitchFamily="18" charset="0"/>
                <a:cs typeface="Times New Roman" pitchFamily="18" charset="0"/>
              </a:rPr>
              <a:t>Антигендер </a:t>
            </a:r>
            <a:r>
              <a:rPr lang="kk-KZ" sz="2800" b="1" i="1" dirty="0" smtClean="0">
                <a:latin typeface="Times New Roman" pitchFamily="18" charset="0"/>
                <a:cs typeface="Times New Roman" pitchFamily="18" charset="0"/>
              </a:rPr>
              <a:t>және Вакцинациялау </a:t>
            </a:r>
            <a:endParaRPr lang="ru-RU" sz="3200" b="1" i="1" dirty="0">
              <a:latin typeface="Times New Roman" pitchFamily="18" charset="0"/>
              <a:cs typeface="Times New Roman" pitchFamily="18" charset="0"/>
            </a:endParaRPr>
          </a:p>
        </p:txBody>
      </p:sp>
      <p:pic>
        <p:nvPicPr>
          <p:cNvPr id="31748" name="Picture 4" descr="Картинки по запросу вакцинация"/>
          <p:cNvPicPr>
            <a:picLocks noChangeAspect="1" noChangeArrowheads="1"/>
          </p:cNvPicPr>
          <p:nvPr/>
        </p:nvPicPr>
        <p:blipFill>
          <a:blip r:embed="rId2" cstate="print"/>
          <a:srcRect/>
          <a:stretch>
            <a:fillRect/>
          </a:stretch>
        </p:blipFill>
        <p:spPr bwMode="auto">
          <a:xfrm>
            <a:off x="428596" y="3429000"/>
            <a:ext cx="3500462" cy="2500330"/>
          </a:xfrm>
          <a:prstGeom prst="rect">
            <a:avLst/>
          </a:prstGeom>
          <a:noFill/>
        </p:spPr>
      </p:pic>
      <p:pic>
        <p:nvPicPr>
          <p:cNvPr id="31750" name="Picture 6" descr="Картинки по запросу вакцинация"/>
          <p:cNvPicPr>
            <a:picLocks noChangeAspect="1" noChangeArrowheads="1"/>
          </p:cNvPicPr>
          <p:nvPr/>
        </p:nvPicPr>
        <p:blipFill>
          <a:blip r:embed="rId3" cstate="print"/>
          <a:srcRect/>
          <a:stretch>
            <a:fillRect/>
          </a:stretch>
        </p:blipFill>
        <p:spPr bwMode="auto">
          <a:xfrm>
            <a:off x="4714876" y="3429000"/>
            <a:ext cx="3767126" cy="221457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Картинки по запросу аллоантигены это"/>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Картинки по запросу антигендер"/>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solidFill>
                  <a:srgbClr val="FF0000"/>
                </a:solidFill>
                <a:latin typeface="Times New Roman" pitchFamily="18" charset="0"/>
                <a:cs typeface="Times New Roman" pitchFamily="18" charset="0"/>
              </a:rPr>
              <a:t>Антигендер қасиеттері</a:t>
            </a:r>
            <a:endParaRPr lang="kk-KZ"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2000" dirty="0" smtClean="0">
                <a:latin typeface="Times New Roman" pitchFamily="18" charset="0"/>
                <a:cs typeface="Times New Roman" pitchFamily="18" charset="0"/>
              </a:rPr>
              <a:t>Иммуногендігі — антигеннің иммундық жауап шақыратын қабілеті, ол антигенн</a:t>
            </a:r>
            <a:r>
              <a:rPr lang="en-US" sz="2000" dirty="0" smtClean="0">
                <a:latin typeface="Times New Roman" pitchFamily="18" charset="0"/>
                <a:cs typeface="Times New Roman" pitchFamily="18" charset="0"/>
              </a:rPr>
              <a:t>i</a:t>
            </a:r>
            <a:r>
              <a:rPr lang="ru-RU" sz="2000" dirty="0" smtClean="0">
                <a:latin typeface="Times New Roman" pitchFamily="18" charset="0"/>
                <a:cs typeface="Times New Roman" pitchFamily="18" charset="0"/>
              </a:rPr>
              <a:t>ң молекулалық салмағына байланысты. Молекула салмағы жоғары болса, иммуногендігі жоғары. Ол детер­минанттардың антиген молекуласындағы санына байла­нысты.</a:t>
            </a:r>
          </a:p>
          <a:p>
            <a:r>
              <a:rPr lang="ru-RU" sz="2000" dirty="0" smtClean="0">
                <a:latin typeface="Times New Roman" pitchFamily="18" charset="0"/>
                <a:cs typeface="Times New Roman" pitchFamily="18" charset="0"/>
              </a:rPr>
              <a:t>Генетикалық бөгделігі тым алыс (алшақты) болса, соғұрлым антиген иммуногендігі жоғары.</a:t>
            </a:r>
          </a:p>
          <a:p>
            <a:r>
              <a:rPr lang="ru-RU" sz="2000" dirty="0" smtClean="0">
                <a:latin typeface="Times New Roman" pitchFamily="18" charset="0"/>
                <a:cs typeface="Times New Roman" pitchFamily="18" charset="0"/>
              </a:rPr>
              <a:t>Антигеннің спецификалық қасиетімен ерекшеленуі.</a:t>
            </a:r>
          </a:p>
          <a:p>
            <a:r>
              <a:rPr lang="ru-RU" sz="2000" dirty="0" smtClean="0">
                <a:latin typeface="Times New Roman" pitchFamily="18" charset="0"/>
                <a:cs typeface="Times New Roman" pitchFamily="18" charset="0"/>
              </a:rPr>
              <a:t>Антиген валенттілігі молекуладағы детерминанттардың санымен бірдей. Детерминант саны көп жағдайда екеу, иммуногендігі екі есе көп. Жұмыртқа альбуминінің 5 детерминанты бар, күл токсинінде — 8, тиреоглобулинде — 40.</a:t>
            </a:r>
            <a:endParaRPr lang="ru-RU" sz="20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643306" y="714356"/>
            <a:ext cx="5500694" cy="5643602"/>
          </a:xfrm>
        </p:spPr>
        <p:txBody>
          <a:bodyPr>
            <a:normAutofit fontScale="70000" lnSpcReduction="20000"/>
          </a:bodyPr>
          <a:lstStyle/>
          <a:p>
            <a:r>
              <a:rPr lang="kk-KZ" sz="2900" dirty="0" smtClean="0">
                <a:latin typeface="Times New Roman" pitchFamily="18" charset="0"/>
                <a:cs typeface="Times New Roman" pitchFamily="18" charset="0"/>
              </a:rPr>
              <a:t>Иммуногенді адъюванттар. Адам немесе жануарлар денесіне вакцинамен бір химиялық затты қосып еккенде антигеннің иммуногендігі күшейеді. Аса маңызды адьювантқа жататындар: алюминийдің қосындысы, макромолекуларлық заттар (декстран, метилцеллюлоза), беткей активті заттар, фрейд адьюванты.</a:t>
            </a:r>
          </a:p>
          <a:p>
            <a:r>
              <a:rPr lang="kk-KZ" sz="2900" dirty="0" smtClean="0">
                <a:latin typeface="Times New Roman" pitchFamily="18" charset="0"/>
                <a:cs typeface="Times New Roman" pitchFamily="18" charset="0"/>
              </a:rPr>
              <a:t>Адьюванттар еккенде ұлпада қабынуды қоздырып, еккен жерінде гранулема — абсцесс береді, соның әсерінен антигендер көп уақыт сол жерде сақталып, иммундық үрдіс қоздыру көпке созылады.</a:t>
            </a:r>
          </a:p>
          <a:p>
            <a:r>
              <a:rPr lang="kk-KZ" sz="2900" dirty="0" smtClean="0">
                <a:latin typeface="Times New Roman" pitchFamily="18" charset="0"/>
                <a:cs typeface="Times New Roman" pitchFamily="18" charset="0"/>
              </a:rPr>
              <a:t>Көптеген антигендер, антигенмен бірге Т — лимфоциттері болса иммундық реакцияны жақсы қоздырады. Оларға вирустар, белоктар, торшалық антигендер жатады.</a:t>
            </a:r>
          </a:p>
          <a:p>
            <a:r>
              <a:rPr lang="kk-KZ" sz="2900" dirty="0" smtClean="0">
                <a:latin typeface="Times New Roman" pitchFamily="18" charset="0"/>
                <a:cs typeface="Times New Roman" pitchFamily="18" charset="0"/>
              </a:rPr>
              <a:t>Тек қана бактериалдық полисахаридтер, тимусқа тәуелділігі жоқ антигендер өз алдына иммундық реакция шақыра алады.</a:t>
            </a:r>
          </a:p>
          <a:p>
            <a:endParaRPr lang="ru-RU" dirty="0"/>
          </a:p>
        </p:txBody>
      </p:sp>
      <p:pic>
        <p:nvPicPr>
          <p:cNvPr id="22530" name="Picture 2" descr="Картинки по запросу иммуноген адъюванты"/>
          <p:cNvPicPr>
            <a:picLocks noChangeAspect="1" noChangeArrowheads="1"/>
          </p:cNvPicPr>
          <p:nvPr/>
        </p:nvPicPr>
        <p:blipFill>
          <a:blip r:embed="rId2" cstate="print"/>
          <a:srcRect/>
          <a:stretch>
            <a:fillRect/>
          </a:stretch>
        </p:blipFill>
        <p:spPr bwMode="auto">
          <a:xfrm>
            <a:off x="214282" y="500042"/>
            <a:ext cx="3714744" cy="585791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14290"/>
            <a:ext cx="8572560" cy="4525963"/>
          </a:xfrm>
        </p:spPr>
        <p:txBody>
          <a:bodyPr>
            <a:normAutofit fontScale="62500" lnSpcReduction="20000"/>
          </a:bodyPr>
          <a:lstStyle/>
          <a:p>
            <a:r>
              <a:rPr lang="ru-RU" dirty="0" smtClean="0">
                <a:latin typeface="Times New Roman" pitchFamily="18" charset="0"/>
                <a:cs typeface="Times New Roman" pitchFamily="18" charset="0"/>
              </a:rPr>
              <a:t>Қан сарысуында антиденелер бар, б</a:t>
            </a:r>
            <a:r>
              <a:rPr lang="en-US" dirty="0" smtClean="0">
                <a:latin typeface="Times New Roman" pitchFamily="18" charset="0"/>
                <a:cs typeface="Times New Roman" pitchFamily="18" charset="0"/>
              </a:rPr>
              <a:t>i</a:t>
            </a:r>
            <a:r>
              <a:rPr lang="ru-RU" dirty="0" smtClean="0">
                <a:latin typeface="Times New Roman" pitchFamily="18" charset="0"/>
                <a:cs typeface="Times New Roman" pitchFamily="18" charset="0"/>
              </a:rPr>
              <a:t>рақ оларға қарсы ағзада антигендер жоқ. Бұл антиденелер сондай антигендер кездескенде эритроциттердің агглютинациясын береді, осыған қарай қан топтарының сәйкестігін анықтап, қан құюмен емдеу жүргізіледі. Сол арқылы сот медицинасында әке-шешесін анықтауда және қан тамшысының кімге жататынын білуге болады.</a:t>
            </a:r>
          </a:p>
          <a:p>
            <a:r>
              <a:rPr lang="en-US" dirty="0" smtClean="0">
                <a:latin typeface="Times New Roman" pitchFamily="18" charset="0"/>
                <a:cs typeface="Times New Roman" pitchFamily="18" charset="0"/>
              </a:rPr>
              <a:t>Rh (</a:t>
            </a:r>
            <a:r>
              <a:rPr lang="ru-RU" dirty="0" smtClean="0">
                <a:latin typeface="Times New Roman" pitchFamily="18" charset="0"/>
                <a:cs typeface="Times New Roman" pitchFamily="18" charset="0"/>
              </a:rPr>
              <a:t>резус) антиген жүйесі (1940) ашылған. Макака резус маймылының эритроциттерімен қоянға егіп, алынған сарысу адам эритроциттерін агглютинациялады. Содан маймыл мен адам эритроциттеріне б</a:t>
            </a:r>
            <a:r>
              <a:rPr lang="en-US" dirty="0" smtClean="0">
                <a:latin typeface="Times New Roman" pitchFamily="18" charset="0"/>
                <a:cs typeface="Times New Roman" pitchFamily="18" charset="0"/>
              </a:rPr>
              <a:t>i</a:t>
            </a:r>
            <a:r>
              <a:rPr lang="ru-RU" dirty="0" smtClean="0">
                <a:latin typeface="Times New Roman" pitchFamily="18" charset="0"/>
                <a:cs typeface="Times New Roman" pitchFamily="18" charset="0"/>
              </a:rPr>
              <a:t>рдей антиген ашылып, оны резус антиген</a:t>
            </a:r>
            <a:r>
              <a:rPr lang="en-US" dirty="0" smtClean="0">
                <a:latin typeface="Times New Roman" pitchFamily="18" charset="0"/>
                <a:cs typeface="Times New Roman" pitchFamily="18" charset="0"/>
              </a:rPr>
              <a:t>i — </a:t>
            </a:r>
            <a:r>
              <a:rPr lang="ru-RU" dirty="0" smtClean="0">
                <a:latin typeface="Times New Roman" pitchFamily="18" charset="0"/>
                <a:cs typeface="Times New Roman" pitchFamily="18" charset="0"/>
              </a:rPr>
              <a:t>деген. Осы антиген Еуропа халықтарының 85% — де бар. Резус антигеннің 6 түрі табылған. (С, </a:t>
            </a:r>
            <a:r>
              <a:rPr lang="en-US" dirty="0" smtClean="0">
                <a:latin typeface="Times New Roman" pitchFamily="18" charset="0"/>
                <a:cs typeface="Times New Roman" pitchFamily="18" charset="0"/>
              </a:rPr>
              <a:t>D, </a:t>
            </a:r>
            <a:r>
              <a:rPr lang="ru-RU" dirty="0" smtClean="0">
                <a:latin typeface="Times New Roman" pitchFamily="18" charset="0"/>
                <a:cs typeface="Times New Roman" pitchFamily="18" charset="0"/>
              </a:rPr>
              <a:t>Е, с, </a:t>
            </a:r>
            <a:r>
              <a:rPr lang="en-US" dirty="0" smtClean="0">
                <a:latin typeface="Times New Roman" pitchFamily="18" charset="0"/>
                <a:cs typeface="Times New Roman" pitchFamily="18" charset="0"/>
              </a:rPr>
              <a:t>d, e) </a:t>
            </a:r>
            <a:r>
              <a:rPr lang="ru-RU" dirty="0" smtClean="0">
                <a:latin typeface="Times New Roman" pitchFamily="18" charset="0"/>
                <a:cs typeface="Times New Roman" pitchFamily="18" charset="0"/>
              </a:rPr>
              <a:t>Олардың ішінде маңыздысы — </a:t>
            </a:r>
            <a:r>
              <a:rPr lang="en-US" dirty="0" smtClean="0">
                <a:latin typeface="Times New Roman" pitchFamily="18" charset="0"/>
                <a:cs typeface="Times New Roman" pitchFamily="18" charset="0"/>
              </a:rPr>
              <a:t>D. </a:t>
            </a:r>
            <a:r>
              <a:rPr lang="ru-RU" dirty="0" smtClean="0">
                <a:latin typeface="Times New Roman" pitchFamily="18" charset="0"/>
                <a:cs typeface="Times New Roman" pitchFamily="18" charset="0"/>
              </a:rPr>
              <a:t>Бұл антиген жер жүзі халықтарында бар (тек Қиыр Шығыстың кейбір халықтарында жоқ). Ал шешесінің антиген резусы теріс және резусы оң ұрық кездессе, иммуноконфликт дамып, нәрестеде гемолитикалық ауру пайда болады. Резус антигенін бейтараптау үшін бала туар алдында </a:t>
            </a:r>
            <a:r>
              <a:rPr lang="kk-KZ" dirty="0" smtClean="0">
                <a:latin typeface="Times New Roman" pitchFamily="18" charset="0"/>
                <a:cs typeface="Times New Roman" pitchFamily="18" charset="0"/>
              </a:rPr>
              <a:t>антирезусты сарысу</a:t>
            </a:r>
            <a:r>
              <a:rPr lang="ru-RU"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құяды</a:t>
            </a:r>
            <a:r>
              <a:rPr lang="ru-RU" dirty="0" smtClean="0"/>
              <a:t>.</a:t>
            </a:r>
          </a:p>
          <a:p>
            <a:endParaRPr lang="ru-RU" dirty="0"/>
          </a:p>
        </p:txBody>
      </p:sp>
      <p:pic>
        <p:nvPicPr>
          <p:cNvPr id="20482" name="Picture 2" descr="Картинки по запросу макака обезьяна"/>
          <p:cNvPicPr>
            <a:picLocks noChangeAspect="1" noChangeArrowheads="1"/>
          </p:cNvPicPr>
          <p:nvPr/>
        </p:nvPicPr>
        <p:blipFill>
          <a:blip r:embed="rId2" cstate="print"/>
          <a:srcRect/>
          <a:stretch>
            <a:fillRect/>
          </a:stretch>
        </p:blipFill>
        <p:spPr bwMode="auto">
          <a:xfrm>
            <a:off x="571472" y="4429132"/>
            <a:ext cx="3929090" cy="2428868"/>
          </a:xfrm>
          <a:prstGeom prst="rect">
            <a:avLst/>
          </a:prstGeom>
          <a:noFill/>
        </p:spPr>
      </p:pic>
      <p:pic>
        <p:nvPicPr>
          <p:cNvPr id="20484" name="Picture 4" descr="Картинки по запросу резус фактор антиген"/>
          <p:cNvPicPr>
            <a:picLocks noChangeAspect="1" noChangeArrowheads="1"/>
          </p:cNvPicPr>
          <p:nvPr/>
        </p:nvPicPr>
        <p:blipFill>
          <a:blip r:embed="rId3" cstate="print"/>
          <a:srcRect/>
          <a:stretch>
            <a:fillRect/>
          </a:stretch>
        </p:blipFill>
        <p:spPr bwMode="auto">
          <a:xfrm>
            <a:off x="4643438" y="4357694"/>
            <a:ext cx="4500562" cy="250030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solidFill>
                  <a:srgbClr val="FF0000"/>
                </a:solidFill>
                <a:latin typeface="Times New Roman" pitchFamily="18" charset="0"/>
                <a:cs typeface="Times New Roman" pitchFamily="18" charset="0"/>
              </a:rPr>
              <a:t>Эритроциттер антигендері</a:t>
            </a:r>
            <a:r>
              <a:rPr lang="ru-RU" dirty="0" smtClean="0"/>
              <a:t>.</a:t>
            </a:r>
            <a:endParaRPr lang="ru-RU" dirty="0"/>
          </a:p>
        </p:txBody>
      </p:sp>
      <p:sp>
        <p:nvSpPr>
          <p:cNvPr id="3" name="Содержимое 2"/>
          <p:cNvSpPr>
            <a:spLocks noGrp="1"/>
          </p:cNvSpPr>
          <p:nvPr>
            <p:ph idx="1"/>
          </p:nvPr>
        </p:nvSpPr>
        <p:spPr/>
        <p:txBody>
          <a:bodyPr>
            <a:noAutofit/>
          </a:bodyPr>
          <a:lstStyle/>
          <a:p>
            <a:r>
              <a:rPr lang="ru-RU" sz="1800" dirty="0" smtClean="0">
                <a:latin typeface="Times New Roman" pitchFamily="18" charset="0"/>
                <a:cs typeface="Times New Roman" pitchFamily="18" charset="0"/>
              </a:rPr>
              <a:t>Эритроциттердің мембранасында  100-ден артық антигендер бар, олар 19 жүйеге бөлінген. Адам эритроциттерінде </a:t>
            </a:r>
            <a:r>
              <a:rPr lang="en-US" sz="1800" dirty="0" smtClean="0">
                <a:latin typeface="Times New Roman" pitchFamily="18" charset="0"/>
                <a:cs typeface="Times New Roman" pitchFamily="18" charset="0"/>
              </a:rPr>
              <a:t>III </a:t>
            </a:r>
            <a:r>
              <a:rPr lang="ru-RU" sz="1800" dirty="0" smtClean="0">
                <a:latin typeface="Times New Roman" pitchFamily="18" charset="0"/>
                <a:cs typeface="Times New Roman" pitchFamily="18" charset="0"/>
              </a:rPr>
              <a:t>антигеннің әр түрлері кездеседі.</a:t>
            </a:r>
          </a:p>
          <a:p>
            <a:r>
              <a:rPr lang="ru-RU" sz="1800" dirty="0" smtClean="0">
                <a:latin typeface="Times New Roman" pitchFamily="18" charset="0"/>
                <a:cs typeface="Times New Roman" pitchFamily="18" charset="0"/>
              </a:rPr>
              <a:t>Гетерофильді антигендер көптеген жануарларда және бактерияларда бар.</a:t>
            </a:r>
          </a:p>
          <a:p>
            <a:r>
              <a:rPr lang="ru-RU" sz="1800" dirty="0" smtClean="0">
                <a:latin typeface="Times New Roman" pitchFamily="18" charset="0"/>
                <a:cs typeface="Times New Roman" pitchFamily="18" charset="0"/>
              </a:rPr>
              <a:t>Бейспецификалық немесе түрлік антигендер (видовые). Мысалы: адамдарда бар, жануарларда жоқ.</a:t>
            </a:r>
          </a:p>
          <a:p>
            <a:r>
              <a:rPr lang="ru-RU" sz="1800" dirty="0" smtClean="0">
                <a:latin typeface="Times New Roman" pitchFamily="18" charset="0"/>
                <a:cs typeface="Times New Roman" pitchFamily="18" charset="0"/>
              </a:rPr>
              <a:t>Спецификалық немесе топты антигендер. Мысалы, жеке адамдардың бірінде бар, бірінде жоқ. Эритроциттердің барлық антигендері ішінде маңыздысы АВО және </a:t>
            </a:r>
            <a:r>
              <a:rPr lang="en-US" sz="1800" dirty="0" smtClean="0">
                <a:latin typeface="Times New Roman" pitchFamily="18" charset="0"/>
                <a:cs typeface="Times New Roman" pitchFamily="18" charset="0"/>
              </a:rPr>
              <a:t>Rh (</a:t>
            </a:r>
            <a:r>
              <a:rPr lang="ru-RU" sz="1800" dirty="0" smtClean="0">
                <a:latin typeface="Times New Roman" pitchFamily="18" charset="0"/>
                <a:cs typeface="Times New Roman" pitchFamily="18" charset="0"/>
              </a:rPr>
              <a:t>резус).</a:t>
            </a:r>
          </a:p>
          <a:p>
            <a:r>
              <a:rPr lang="ru-RU" sz="1800" dirty="0" smtClean="0">
                <a:latin typeface="Times New Roman" pitchFamily="18" charset="0"/>
                <a:cs typeface="Times New Roman" pitchFamily="18" charset="0"/>
              </a:rPr>
              <a:t>АВО жүйесі (1901 ж) – 4 топқа бөлінеді</a:t>
            </a:r>
          </a:p>
          <a:p>
            <a:r>
              <a:rPr lang="ru-RU" sz="1800" dirty="0" smtClean="0">
                <a:latin typeface="Times New Roman" pitchFamily="18" charset="0"/>
                <a:cs typeface="Times New Roman" pitchFamily="18" charset="0"/>
              </a:rPr>
              <a:t>О (</a:t>
            </a:r>
            <a:r>
              <a:rPr lang="en-US" sz="1800" dirty="0" smtClean="0">
                <a:latin typeface="Times New Roman" pitchFamily="18" charset="0"/>
                <a:cs typeface="Times New Roman" pitchFamily="18" charset="0"/>
              </a:rPr>
              <a:t>I) —</a:t>
            </a:r>
            <a:r>
              <a:rPr lang="ru-RU" sz="1800" dirty="0" smtClean="0">
                <a:latin typeface="Times New Roman" pitchFamily="18" charset="0"/>
                <a:cs typeface="Times New Roman" pitchFamily="18" charset="0"/>
              </a:rPr>
              <a:t>антидене А және В (антиген жоқ)</a:t>
            </a:r>
          </a:p>
          <a:p>
            <a:r>
              <a:rPr lang="ru-RU" sz="1800" dirty="0" smtClean="0">
                <a:latin typeface="Times New Roman" pitchFamily="18" charset="0"/>
                <a:cs typeface="Times New Roman" pitchFamily="18" charset="0"/>
              </a:rPr>
              <a:t>А (</a:t>
            </a:r>
            <a:r>
              <a:rPr lang="en-US" sz="1800" dirty="0" smtClean="0">
                <a:latin typeface="Times New Roman" pitchFamily="18" charset="0"/>
                <a:cs typeface="Times New Roman" pitchFamily="18" charset="0"/>
              </a:rPr>
              <a:t>II) —</a:t>
            </a:r>
            <a:r>
              <a:rPr lang="ru-RU" sz="1800" dirty="0" smtClean="0">
                <a:latin typeface="Times New Roman" pitchFamily="18" charset="0"/>
                <a:cs typeface="Times New Roman" pitchFamily="18" charset="0"/>
              </a:rPr>
              <a:t>антиген А — бар</a:t>
            </a:r>
          </a:p>
          <a:p>
            <a:r>
              <a:rPr lang="ru-RU" sz="1800" dirty="0" smtClean="0">
                <a:latin typeface="Times New Roman" pitchFamily="18" charset="0"/>
                <a:cs typeface="Times New Roman" pitchFamily="18" charset="0"/>
              </a:rPr>
              <a:t>В (</a:t>
            </a:r>
            <a:r>
              <a:rPr lang="en-US" sz="1800" dirty="0" smtClean="0">
                <a:latin typeface="Times New Roman" pitchFamily="18" charset="0"/>
                <a:cs typeface="Times New Roman" pitchFamily="18" charset="0"/>
              </a:rPr>
              <a:t>III)  — </a:t>
            </a:r>
            <a:r>
              <a:rPr lang="ru-RU" sz="1800" dirty="0" smtClean="0">
                <a:latin typeface="Times New Roman" pitchFamily="18" charset="0"/>
                <a:cs typeface="Times New Roman" pitchFamily="18" charset="0"/>
              </a:rPr>
              <a:t>антиген В — бар</a:t>
            </a:r>
          </a:p>
          <a:p>
            <a:r>
              <a:rPr lang="ru-RU" sz="1800" dirty="0" smtClean="0">
                <a:latin typeface="Times New Roman" pitchFamily="18" charset="0"/>
                <a:cs typeface="Times New Roman" pitchFamily="18" charset="0"/>
              </a:rPr>
              <a:t>АВ (</a:t>
            </a:r>
            <a:r>
              <a:rPr lang="en-US" sz="1800" dirty="0" smtClean="0">
                <a:latin typeface="Times New Roman" pitchFamily="18" charset="0"/>
                <a:cs typeface="Times New Roman" pitchFamily="18" charset="0"/>
              </a:rPr>
              <a:t>IV) —</a:t>
            </a:r>
            <a:r>
              <a:rPr lang="ru-RU" sz="1800" dirty="0" smtClean="0">
                <a:latin typeface="Times New Roman" pitchFamily="18" charset="0"/>
                <a:cs typeface="Times New Roman" pitchFamily="18" charset="0"/>
              </a:rPr>
              <a:t>антиген А және В бар.</a:t>
            </a:r>
          </a:p>
          <a:p>
            <a:r>
              <a:rPr lang="ru-RU" sz="1800" dirty="0" smtClean="0">
                <a:latin typeface="Times New Roman" pitchFamily="18" charset="0"/>
                <a:cs typeface="Times New Roman" pitchFamily="18" charset="0"/>
              </a:rPr>
              <a:t>А- және В — антигендері лейкоциттерде де, тромбоциттерде, әр түрлі ұлпада, түкірікте, спермада, көз жасында, зәрде бар, олар — хрусталикте, жатырда, ликворда (арқа миында) жоқ.</a:t>
            </a:r>
            <a:endParaRPr lang="ru-RU" sz="18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solidFill>
                  <a:srgbClr val="FF0000"/>
                </a:solidFill>
                <a:latin typeface="Times New Roman" pitchFamily="18" charset="0"/>
                <a:cs typeface="Times New Roman" pitchFamily="18" charset="0"/>
              </a:rPr>
              <a:t>Лейкоциттер антигендері</a:t>
            </a:r>
            <a:endParaRPr lang="kk-KZ"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357298"/>
            <a:ext cx="4543428" cy="4768865"/>
          </a:xfrm>
        </p:spPr>
        <p:txBody>
          <a:bodyPr>
            <a:normAutofit fontScale="85000" lnSpcReduction="10000"/>
          </a:bodyPr>
          <a:lstStyle/>
          <a:p>
            <a:r>
              <a:rPr lang="ru-RU" sz="2400" dirty="0" smtClean="0">
                <a:latin typeface="Times New Roman" pitchFamily="18" charset="0"/>
                <a:cs typeface="Times New Roman" pitchFamily="18" charset="0"/>
              </a:rPr>
              <a:t>Безредка (1900) лейкоциттерден отызға жуық антигендер түрлерін тапқан. Бұлар ұлпаларда, лейкоциттерде, тромбоциттерде, фибробласттарда, тері эпителиінде, спермада да табылған. Бұл антигендер — гистосәйкестікті көрсетеді. Сондықтан оларды трансплантациялық антиген немесе гистосәйкестіктің антигендері дейді.</a:t>
            </a:r>
          </a:p>
          <a:p>
            <a:r>
              <a:rPr lang="ru-RU" sz="2400" dirty="0" smtClean="0">
                <a:latin typeface="Times New Roman" pitchFamily="18" charset="0"/>
                <a:cs typeface="Times New Roman" pitchFamily="18" charset="0"/>
              </a:rPr>
              <a:t>Трансплантациялық антигенінің химиялық құрылысында липопротеин, гликопротеин немесе белоктар бар. Адамда олар </a:t>
            </a:r>
            <a:r>
              <a:rPr lang="en-US" sz="2400" dirty="0" smtClean="0">
                <a:latin typeface="Times New Roman" pitchFamily="18" charset="0"/>
                <a:cs typeface="Times New Roman" pitchFamily="18" charset="0"/>
              </a:rPr>
              <a:t>HL</a:t>
            </a:r>
            <a:r>
              <a:rPr lang="ru-RU" sz="2400" dirty="0" smtClean="0">
                <a:latin typeface="Times New Roman" pitchFamily="18" charset="0"/>
                <a:cs typeface="Times New Roman" pitchFamily="18" charset="0"/>
              </a:rPr>
              <a:t>А жүйесіне,  тышқандарда Н2 жүйесіне жатады</a:t>
            </a:r>
            <a:r>
              <a:rPr lang="ru-RU" dirty="0" smtClean="0"/>
              <a:t>.</a:t>
            </a:r>
            <a:endParaRPr lang="ru-RU" dirty="0"/>
          </a:p>
        </p:txBody>
      </p:sp>
      <p:pic>
        <p:nvPicPr>
          <p:cNvPr id="19458" name="Picture 2" descr="Картинки по запросу лейкоцит антигены"/>
          <p:cNvPicPr>
            <a:picLocks noChangeAspect="1" noChangeArrowheads="1"/>
          </p:cNvPicPr>
          <p:nvPr/>
        </p:nvPicPr>
        <p:blipFill>
          <a:blip r:embed="rId2" cstate="print"/>
          <a:srcRect/>
          <a:stretch>
            <a:fillRect/>
          </a:stretch>
        </p:blipFill>
        <p:spPr bwMode="auto">
          <a:xfrm>
            <a:off x="5000628" y="1357298"/>
            <a:ext cx="3929058" cy="514353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600" b="1" dirty="0" smtClean="0">
                <a:solidFill>
                  <a:srgbClr val="FF0000"/>
                </a:solidFill>
                <a:latin typeface="Times New Roman" pitchFamily="18" charset="0"/>
                <a:cs typeface="Times New Roman" pitchFamily="18" charset="0"/>
              </a:rPr>
              <a:t>Антигендердің жүру жолдары</a:t>
            </a:r>
            <a:endParaRPr lang="kk-KZ" sz="36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357298"/>
            <a:ext cx="4686304" cy="4768865"/>
          </a:xfrm>
        </p:spPr>
        <p:txBody>
          <a:bodyPr>
            <a:normAutofit fontScale="62500" lnSpcReduction="20000"/>
          </a:bodyPr>
          <a:lstStyle/>
          <a:p>
            <a:r>
              <a:rPr lang="kk-KZ" dirty="0" smtClean="0">
                <a:latin typeface="Times New Roman" pitchFamily="18" charset="0"/>
                <a:cs typeface="Times New Roman" pitchFamily="18" charset="0"/>
              </a:rPr>
              <a:t>Антигендер макрофагтардың үстіндегі рецепторларымен байла­нысып, лимфоциттердің үстіндегі антиденелік рецепторына көшеді.</a:t>
            </a:r>
          </a:p>
          <a:p>
            <a:r>
              <a:rPr lang="kk-KZ" dirty="0" smtClean="0">
                <a:latin typeface="Times New Roman" pitchFamily="18" charset="0"/>
                <a:cs typeface="Times New Roman" pitchFamily="18" charset="0"/>
              </a:rPr>
              <a:t>Антигендер макрофагтың ішіне пиноцитоз арқылы кіріп, содан тіке элиминацияға ұшырайды немесе макрофагтардың РНҚ-мен лимфоциттердің үстіндегі антиденелік рецепторларына беріледі.</a:t>
            </a:r>
          </a:p>
          <a:p>
            <a:r>
              <a:rPr lang="kk-KZ" dirty="0" smtClean="0">
                <a:latin typeface="Times New Roman" pitchFamily="18" charset="0"/>
                <a:cs typeface="Times New Roman" pitchFamily="18" charset="0"/>
              </a:rPr>
              <a:t>Антигендер антиденемен макрофагтық дендритті өсінділерімен (отросток) кездесіп, лимфоциттермен байланысады.</a:t>
            </a:r>
          </a:p>
          <a:p>
            <a:r>
              <a:rPr lang="kk-KZ" dirty="0" smtClean="0">
                <a:latin typeface="Times New Roman" pitchFamily="18" charset="0"/>
                <a:cs typeface="Times New Roman" pitchFamily="18" charset="0"/>
              </a:rPr>
              <a:t>Антигендер макрофагқа кездеспей, тіке лимфоциттік рецепторымен байланысады, оның ішіне кіреді.</a:t>
            </a:r>
            <a:endParaRPr lang="kk-KZ" dirty="0">
              <a:latin typeface="Times New Roman" pitchFamily="18" charset="0"/>
              <a:cs typeface="Times New Roman" pitchFamily="18" charset="0"/>
            </a:endParaRPr>
          </a:p>
        </p:txBody>
      </p:sp>
      <p:pic>
        <p:nvPicPr>
          <p:cNvPr id="18434" name="Picture 2" descr="Картинки по запросу антигендердің жүру жолдары"/>
          <p:cNvPicPr>
            <a:picLocks noChangeAspect="1" noChangeArrowheads="1"/>
          </p:cNvPicPr>
          <p:nvPr/>
        </p:nvPicPr>
        <p:blipFill>
          <a:blip r:embed="rId2" cstate="print"/>
          <a:srcRect/>
          <a:stretch>
            <a:fillRect/>
          </a:stretch>
        </p:blipFill>
        <p:spPr bwMode="auto">
          <a:xfrm>
            <a:off x="5143504" y="1571612"/>
            <a:ext cx="3724259" cy="478634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1143000"/>
          </a:xfrm>
        </p:spPr>
        <p:txBody>
          <a:bodyPr>
            <a:normAutofit fontScale="90000"/>
          </a:bodyPr>
          <a:lstStyle/>
          <a:p>
            <a:r>
              <a:rPr lang="ru-RU" sz="3200" b="1" dirty="0" smtClean="0">
                <a:solidFill>
                  <a:srgbClr val="FF0000"/>
                </a:solidFill>
                <a:latin typeface="Times New Roman" pitchFamily="18" charset="0"/>
                <a:cs typeface="Times New Roman" pitchFamily="18" charset="0"/>
              </a:rPr>
              <a:t>Антигендермен кездескенде лимфоциттерд</a:t>
            </a:r>
            <a:r>
              <a:rPr lang="en-US" sz="3200" b="1" dirty="0" smtClean="0">
                <a:solidFill>
                  <a:srgbClr val="FF0000"/>
                </a:solidFill>
                <a:latin typeface="Times New Roman" pitchFamily="18" charset="0"/>
                <a:cs typeface="Times New Roman" pitchFamily="18" charset="0"/>
              </a:rPr>
              <a:t>i</a:t>
            </a:r>
            <a:r>
              <a:rPr lang="ru-RU" sz="3200" b="1" dirty="0" smtClean="0">
                <a:solidFill>
                  <a:srgbClr val="FF0000"/>
                </a:solidFill>
                <a:latin typeface="Times New Roman" pitchFamily="18" charset="0"/>
                <a:cs typeface="Times New Roman" pitchFamily="18" charset="0"/>
              </a:rPr>
              <a:t>ң әр түрл</a:t>
            </a:r>
            <a:r>
              <a:rPr lang="en-US" sz="3200" b="1" dirty="0" smtClean="0">
                <a:solidFill>
                  <a:srgbClr val="FF0000"/>
                </a:solidFill>
                <a:latin typeface="Times New Roman" pitchFamily="18" charset="0"/>
                <a:cs typeface="Times New Roman" pitchFamily="18" charset="0"/>
              </a:rPr>
              <a:t>i </a:t>
            </a:r>
            <a:r>
              <a:rPr lang="ru-RU" sz="3200" b="1" dirty="0" smtClean="0">
                <a:solidFill>
                  <a:srgbClr val="FF0000"/>
                </a:solidFill>
                <a:latin typeface="Times New Roman" pitchFamily="18" charset="0"/>
                <a:cs typeface="Times New Roman" pitchFamily="18" charset="0"/>
              </a:rPr>
              <a:t>иммундық жауабы жүред</a:t>
            </a:r>
            <a:r>
              <a:rPr lang="en-US" sz="3200" b="1" dirty="0" smtClean="0">
                <a:solidFill>
                  <a:srgbClr val="FF0000"/>
                </a:solidFill>
                <a:latin typeface="Times New Roman" pitchFamily="18" charset="0"/>
                <a:cs typeface="Times New Roman" pitchFamily="18" charset="0"/>
              </a:rPr>
              <a:t>i:</a:t>
            </a:r>
            <a:endParaRPr lang="ru-RU" sz="32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kk-KZ" sz="2000" dirty="0" smtClean="0">
                <a:latin typeface="Times New Roman" pitchFamily="18" charset="0"/>
                <a:cs typeface="Times New Roman" pitchFamily="18" charset="0"/>
              </a:rPr>
              <a:t>В — лимфоцит плазмалық торшаға айналып (лимфобласт арқылы) және иммуноглобулиндер шығарады.</a:t>
            </a:r>
          </a:p>
          <a:p>
            <a:r>
              <a:rPr lang="kk-KZ" sz="2000" dirty="0" smtClean="0">
                <a:latin typeface="Times New Roman" pitchFamily="18" charset="0"/>
                <a:cs typeface="Times New Roman" pitchFamily="18" charset="0"/>
              </a:rPr>
              <a:t>Лимфоцит антигенді еске сақтайтын торшаға ауысып, кейіннен кездескенде оны танитын болады, өйткені лимфоциттерде сенсибилизация қалады.</a:t>
            </a:r>
          </a:p>
          <a:p>
            <a:r>
              <a:rPr lang="kk-KZ" sz="2000" dirty="0" smtClean="0">
                <a:latin typeface="Times New Roman" pitchFamily="18" charset="0"/>
                <a:cs typeface="Times New Roman" pitchFamily="18" charset="0"/>
              </a:rPr>
              <a:t>Лимфоциттің белсенділігі көтеріліп, иммундық жауаптарда белсенді торшалар лимфоциттер — киллерге айналады.</a:t>
            </a:r>
          </a:p>
          <a:p>
            <a:r>
              <a:rPr lang="kk-KZ" sz="2000" dirty="0" smtClean="0">
                <a:latin typeface="Times New Roman" pitchFamily="18" charset="0"/>
                <a:cs typeface="Times New Roman" pitchFamily="18" charset="0"/>
              </a:rPr>
              <a:t>Антигендер көп болғанда лимфоциттердің барлық рецепторлары антигенге толып, иммундық реакция жүрмейді де, толеранттылыққа әкеледі.</a:t>
            </a:r>
            <a:endParaRPr lang="kk-KZ" sz="20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1143000"/>
          </a:xfrm>
        </p:spPr>
        <p:txBody>
          <a:bodyPr>
            <a:normAutofit fontScale="90000"/>
          </a:bodyPr>
          <a:lstStyle/>
          <a:p>
            <a:r>
              <a:rPr lang="kk-KZ" dirty="0" smtClean="0">
                <a:solidFill>
                  <a:srgbClr val="FF0000"/>
                </a:solidFill>
                <a:latin typeface="Times New Roman" pitchFamily="18" charset="0"/>
                <a:cs typeface="Times New Roman" pitchFamily="18" charset="0"/>
              </a:rPr>
              <a:t>Антигендер стимуляциясындағы иммундық жауаптарының кезеңдері</a:t>
            </a:r>
            <a:endParaRPr lang="kk-KZ"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1357298"/>
            <a:ext cx="8229600" cy="4525963"/>
          </a:xfrm>
        </p:spPr>
        <p:txBody>
          <a:bodyPr>
            <a:noAutofit/>
          </a:bodyPr>
          <a:lstStyle/>
          <a:p>
            <a:r>
              <a:rPr lang="kk-KZ" sz="2000" dirty="0" smtClean="0">
                <a:latin typeface="Times New Roman" pitchFamily="18" charset="0"/>
                <a:cs typeface="Times New Roman" pitchFamily="18" charset="0"/>
              </a:rPr>
              <a:t>Антигендер біріншіден магрофагтармен өңделеді.</a:t>
            </a:r>
          </a:p>
          <a:p>
            <a:r>
              <a:rPr lang="kk-KZ" sz="2000" dirty="0" smtClean="0">
                <a:latin typeface="Times New Roman" pitchFamily="18" charset="0"/>
                <a:cs typeface="Times New Roman" pitchFamily="18" charset="0"/>
              </a:rPr>
              <a:t>Антигендер кіші лимфоциттермен жанасып, сенсибилизация дамытады.</a:t>
            </a:r>
          </a:p>
          <a:p>
            <a:r>
              <a:rPr lang="kk-KZ" sz="2000" dirty="0" smtClean="0">
                <a:latin typeface="Times New Roman" pitchFamily="18" charset="0"/>
                <a:cs typeface="Times New Roman" pitchFamily="18" charset="0"/>
              </a:rPr>
              <a:t>Лимфоциттер лимфобласттарға (трансформацияға) айналып, көп полирибосом шығарады.</a:t>
            </a:r>
          </a:p>
          <a:p>
            <a:r>
              <a:rPr lang="kk-KZ" sz="2000" dirty="0" smtClean="0">
                <a:latin typeface="Times New Roman" pitchFamily="18" charset="0"/>
                <a:cs typeface="Times New Roman" pitchFamily="18" charset="0"/>
              </a:rPr>
              <a:t>Полирибосомдар плазмалық торшалар түзіп, антиденелер шығарады.</a:t>
            </a:r>
          </a:p>
          <a:p>
            <a:r>
              <a:rPr lang="kk-KZ" sz="2000" dirty="0" smtClean="0">
                <a:latin typeface="Times New Roman" pitchFamily="18" charset="0"/>
                <a:cs typeface="Times New Roman" pitchFamily="18" charset="0"/>
              </a:rPr>
              <a:t>Плазмалық торшалар гуморалды иммундық механизмді басқаратын торшалар.</a:t>
            </a:r>
          </a:p>
          <a:p>
            <a:r>
              <a:rPr lang="kk-KZ" sz="2000" dirty="0" smtClean="0">
                <a:latin typeface="Times New Roman" pitchFamily="18" charset="0"/>
                <a:cs typeface="Times New Roman" pitchFamily="18" charset="0"/>
              </a:rPr>
              <a:t>3-этапта лимфобласттар (трансформацияланған) сенсибилизация­ланған лимфоцитке айналады.</a:t>
            </a:r>
          </a:p>
          <a:p>
            <a:r>
              <a:rPr lang="kk-KZ" sz="2000" dirty="0" smtClean="0">
                <a:latin typeface="Times New Roman" pitchFamily="18" charset="0"/>
                <a:cs typeface="Times New Roman" pitchFamily="18" charset="0"/>
              </a:rPr>
              <a:t>Сенсибилизациясы бар лимфоциттер баяу жүретін аллергиялық реакцияларға қатысып, торшалық иммунитеттің құрамына кіреді.</a:t>
            </a:r>
          </a:p>
          <a:p>
            <a:r>
              <a:rPr lang="kk-KZ" sz="2000" dirty="0" smtClean="0">
                <a:latin typeface="Times New Roman" pitchFamily="18" charset="0"/>
                <a:cs typeface="Times New Roman" pitchFamily="18" charset="0"/>
              </a:rPr>
              <a:t>5-этапта антиденелер антигенмен байланысқаннан кейін комплементті белсендіреді және өзіне орта көлемді лимфоциттерді тартып жинайды да, иммундық реакцияның қабыну фазасы дамиды.</a:t>
            </a:r>
          </a:p>
          <a:p>
            <a:r>
              <a:rPr lang="kk-KZ" sz="2000" dirty="0" smtClean="0">
                <a:latin typeface="Times New Roman" pitchFamily="18" charset="0"/>
                <a:cs typeface="Times New Roman" pitchFamily="18" charset="0"/>
              </a:rPr>
              <a:t>Антиденелер — иммуноглобулиндер</a:t>
            </a:r>
            <a:endParaRPr lang="kk-KZ" sz="20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928670"/>
            <a:ext cx="8229600" cy="357190"/>
          </a:xfrm>
        </p:spPr>
        <p:txBody>
          <a:bodyPr>
            <a:normAutofit fontScale="90000"/>
          </a:bodyPr>
          <a:lstStyle/>
          <a:p>
            <a:r>
              <a:rPr lang="kk-KZ" dirty="0" smtClean="0">
                <a:solidFill>
                  <a:srgbClr val="FF0000"/>
                </a:solidFill>
                <a:latin typeface="Times New Roman" pitchFamily="18" charset="0"/>
                <a:cs typeface="Times New Roman" pitchFamily="18" charset="0"/>
              </a:rPr>
              <a:t>Антигендер.</a:t>
            </a:r>
            <a:r>
              <a:rPr lang="kk-KZ" dirty="0" smtClean="0"/>
              <a:t/>
            </a:r>
            <a:br>
              <a:rPr lang="kk-KZ" dirty="0" smtClean="0"/>
            </a:br>
            <a:endParaRPr lang="ru-RU" dirty="0"/>
          </a:p>
        </p:txBody>
      </p:sp>
      <p:sp>
        <p:nvSpPr>
          <p:cNvPr id="3" name="Содержимое 2"/>
          <p:cNvSpPr>
            <a:spLocks noGrp="1"/>
          </p:cNvSpPr>
          <p:nvPr>
            <p:ph idx="1"/>
          </p:nvPr>
        </p:nvSpPr>
        <p:spPr/>
        <p:txBody>
          <a:bodyPr>
            <a:normAutofit fontScale="77500" lnSpcReduction="20000"/>
          </a:bodyPr>
          <a:lstStyle/>
          <a:p>
            <a:r>
              <a:rPr lang="ru-RU" b="1" dirty="0" smtClean="0">
                <a:latin typeface="Times New Roman" pitchFamily="18" charset="0"/>
                <a:cs typeface="Times New Roman" pitchFamily="18" charset="0"/>
              </a:rPr>
              <a:t>Антигендер</a:t>
            </a:r>
            <a:r>
              <a:rPr lang="ru-RU"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antigen</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hlinkClick r:id="rId2" tooltip="Ежелгі грек тілі"/>
              </a:rPr>
              <a:t>көне грекше</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anti — </a:t>
            </a:r>
            <a:r>
              <a:rPr lang="ru-RU" dirty="0" smtClean="0">
                <a:latin typeface="Times New Roman" pitchFamily="18" charset="0"/>
                <a:cs typeface="Times New Roman" pitchFamily="18" charset="0"/>
              </a:rPr>
              <a:t>карсы; </a:t>
            </a:r>
            <a:r>
              <a:rPr lang="ru-RU" dirty="0" smtClean="0">
                <a:latin typeface="Times New Roman" pitchFamily="18" charset="0"/>
                <a:cs typeface="Times New Roman" pitchFamily="18" charset="0"/>
                <a:hlinkClick r:id="rId2" tooltip="Ежелгі грек тілі"/>
              </a:rPr>
              <a:t>көне грекше</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genesis — </a:t>
            </a:r>
            <a:r>
              <a:rPr lang="ru-RU" dirty="0" smtClean="0">
                <a:latin typeface="Times New Roman" pitchFamily="18" charset="0"/>
                <a:cs typeface="Times New Roman" pitchFamily="18" charset="0"/>
              </a:rPr>
              <a:t>шығу тегі) - </a:t>
            </a:r>
            <a:r>
              <a:rPr lang="ru-RU" dirty="0" smtClean="0">
                <a:latin typeface="Times New Roman" pitchFamily="18" charset="0"/>
                <a:cs typeface="Times New Roman" pitchFamily="18" charset="0"/>
                <a:hlinkClick r:id="rId3" tooltip="Организм"/>
              </a:rPr>
              <a:t>организмге</a:t>
            </a:r>
            <a:r>
              <a:rPr lang="ru-RU" dirty="0" smtClean="0">
                <a:latin typeface="Times New Roman" pitchFamily="18" charset="0"/>
                <a:cs typeface="Times New Roman" pitchFamily="18" charset="0"/>
              </a:rPr>
              <a:t> әртүрлі жолдармен енген және оган қарсы жүретін иммундық реакциялар нәтижесінде </a:t>
            </a:r>
            <a:r>
              <a:rPr lang="ru-RU" dirty="0" smtClean="0">
                <a:latin typeface="Times New Roman" pitchFamily="18" charset="0"/>
                <a:cs typeface="Times New Roman" pitchFamily="18" charset="0"/>
                <a:hlinkClick r:id="rId4" tooltip="Адам"/>
              </a:rPr>
              <a:t>адам</a:t>
            </a:r>
            <a:r>
              <a:rPr lang="ru-RU" dirty="0" smtClean="0">
                <a:latin typeface="Times New Roman" pitchFamily="18" charset="0"/>
                <a:cs typeface="Times New Roman" pitchFamily="18" charset="0"/>
              </a:rPr>
              <a:t> мен </a:t>
            </a:r>
            <a:r>
              <a:rPr lang="ru-RU" dirty="0" smtClean="0">
                <a:latin typeface="Times New Roman" pitchFamily="18" charset="0"/>
                <a:cs typeface="Times New Roman" pitchFamily="18" charset="0"/>
                <a:hlinkClick r:id="rId5" tooltip="Жануарлар"/>
              </a:rPr>
              <a:t>жануарлар</a:t>
            </a:r>
            <a:r>
              <a:rPr lang="ru-RU" dirty="0" smtClean="0">
                <a:latin typeface="Times New Roman" pitchFamily="18" charset="0"/>
                <a:cs typeface="Times New Roman" pitchFamily="18" charset="0"/>
              </a:rPr>
              <a:t> денелерінде қарсыденелер (антиденелер) түзілетін, табиғаты </a:t>
            </a:r>
            <a:r>
              <a:rPr lang="ru-RU" dirty="0" smtClean="0">
                <a:latin typeface="Times New Roman" pitchFamily="18" charset="0"/>
                <a:cs typeface="Times New Roman" pitchFamily="18" charset="0"/>
                <a:hlinkClick r:id="rId3" tooltip="Организм"/>
              </a:rPr>
              <a:t>организмге</a:t>
            </a:r>
            <a:r>
              <a:rPr lang="ru-RU" dirty="0" smtClean="0">
                <a:latin typeface="Times New Roman" pitchFamily="18" charset="0"/>
                <a:cs typeface="Times New Roman" pitchFamily="18" charset="0"/>
              </a:rPr>
              <a:t> жат ірі молекулалы протеиндік заттар және полисахаридтер</a:t>
            </a:r>
            <a:r>
              <a:rPr lang="ru-RU" baseline="30000" dirty="0" smtClean="0">
                <a:latin typeface="Times New Roman" pitchFamily="18" charset="0"/>
                <a:cs typeface="Times New Roman" pitchFamily="18" charset="0"/>
                <a:hlinkClick r:id="rId6"/>
              </a:rPr>
              <a:t>[1]</a:t>
            </a:r>
            <a:r>
              <a:rPr lang="ru-RU" dirty="0" smtClean="0">
                <a:latin typeface="Times New Roman" pitchFamily="18" charset="0"/>
                <a:cs typeface="Times New Roman" pitchFamily="18" charset="0"/>
              </a:rPr>
              <a:t>; қанға еніп, ерекше антиденелерді қалыптастыруға қабілеті бар </a:t>
            </a:r>
            <a:r>
              <a:rPr lang="ru-RU" dirty="0" smtClean="0">
                <a:latin typeface="Times New Roman" pitchFamily="18" charset="0"/>
                <a:cs typeface="Times New Roman" pitchFamily="18" charset="0"/>
                <a:hlinkClick r:id="rId7" tooltip="Полисахаридтер"/>
              </a:rPr>
              <a:t>полисахаридті</a:t>
            </a:r>
            <a:r>
              <a:rPr lang="ru-RU" dirty="0" smtClean="0">
                <a:latin typeface="Times New Roman" pitchFamily="18" charset="0"/>
                <a:cs typeface="Times New Roman" pitchFamily="18" charset="0"/>
              </a:rPr>
              <a:t> немесе ақуызды заттар. Барлық </a:t>
            </a:r>
            <a:r>
              <a:rPr lang="ru-RU" dirty="0" smtClean="0">
                <a:latin typeface="Times New Roman" pitchFamily="18" charset="0"/>
                <a:cs typeface="Times New Roman" pitchFamily="18" charset="0"/>
                <a:hlinkClick r:id="rId8" tooltip="Ақуыз"/>
              </a:rPr>
              <a:t>ақуыздарда</a:t>
            </a:r>
            <a:r>
              <a:rPr lang="ru-RU" dirty="0" smtClean="0">
                <a:latin typeface="Times New Roman" pitchFamily="18" charset="0"/>
                <a:cs typeface="Times New Roman" pitchFamily="18" charset="0"/>
              </a:rPr>
              <a:t> өте ауыр дерттен қорғау қасиеті бар. Мысалға</a:t>
            </a:r>
            <a:r>
              <a:rPr lang="ru-RU" dirty="0" smtClean="0">
                <a:latin typeface="Times New Roman" pitchFamily="18" charset="0"/>
                <a:cs typeface="Times New Roman" pitchFamily="18" charset="0"/>
                <a:hlinkClick r:id="rId4" tooltip="Адам"/>
              </a:rPr>
              <a:t>адам</a:t>
            </a:r>
            <a:r>
              <a:rPr lang="ru-RU" dirty="0" smtClean="0">
                <a:latin typeface="Times New Roman" pitchFamily="18" charset="0"/>
                <a:cs typeface="Times New Roman" pitchFamily="18" charset="0"/>
              </a:rPr>
              <a:t> жұқпалы арулардың қоздырғышымен залалданғанда адам ағзасында оны осы ауру қоздырғыштарынан қорғайтын антиденелер түзіледі.</a:t>
            </a:r>
            <a:r>
              <a:rPr lang="ru-RU" u="sng" baseline="30000" dirty="0" smtClean="0">
                <a:latin typeface="Times New Roman" pitchFamily="18" charset="0"/>
                <a:cs typeface="Times New Roman" pitchFamily="18" charset="0"/>
                <a:hlinkClick r:id="rId6"/>
              </a:rPr>
              <a:t>[</a:t>
            </a:r>
            <a:endParaRPr lang="ru-RU"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Картинки по запросу антиденелер құрылысы"/>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smtClean="0">
                <a:solidFill>
                  <a:srgbClr val="FF0000"/>
                </a:solidFill>
                <a:latin typeface="Times New Roman" pitchFamily="18" charset="0"/>
                <a:cs typeface="Times New Roman" pitchFamily="18" charset="0"/>
              </a:rPr>
              <a:t>Антиденелер — иммуноглобулиндер</a:t>
            </a:r>
            <a:endParaRPr lang="kk-KZ"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0000" lnSpcReduction="20000"/>
          </a:bodyPr>
          <a:lstStyle/>
          <a:p>
            <a:r>
              <a:rPr lang="ru-RU" dirty="0" smtClean="0">
                <a:latin typeface="Times New Roman" pitchFamily="18" charset="0"/>
                <a:cs typeface="Times New Roman" pitchFamily="18" charset="0"/>
              </a:rPr>
              <a:t>Иммуноглобулиндерд</a:t>
            </a:r>
            <a:r>
              <a:rPr lang="en-US" dirty="0" smtClean="0">
                <a:latin typeface="Times New Roman" pitchFamily="18" charset="0"/>
                <a:cs typeface="Times New Roman" pitchFamily="18" charset="0"/>
              </a:rPr>
              <a:t>i </a:t>
            </a:r>
            <a:r>
              <a:rPr lang="ru-RU" dirty="0" smtClean="0">
                <a:latin typeface="Times New Roman" pitchFamily="18" charset="0"/>
                <a:cs typeface="Times New Roman" pitchFamily="18" charset="0"/>
              </a:rPr>
              <a:t>плазмалық торшалар шығарады. Олар қан сарысуында, лимфада, уызда, сілекейде, торшалардың сыртқы қабығында болады. Иммуноглобулиндер 5 класқа бөлінеді. </a:t>
            </a:r>
            <a:r>
              <a:rPr lang="en-US" dirty="0" smtClean="0">
                <a:latin typeface="Times New Roman" pitchFamily="18" charset="0"/>
                <a:cs typeface="Times New Roman" pitchFamily="18" charset="0"/>
              </a:rPr>
              <a:t>G, M, A, D, E.</a:t>
            </a:r>
          </a:p>
          <a:p>
            <a:r>
              <a:rPr lang="ru-RU" dirty="0" smtClean="0">
                <a:latin typeface="Times New Roman" pitchFamily="18" charset="0"/>
                <a:cs typeface="Times New Roman" pitchFamily="18" charset="0"/>
              </a:rPr>
              <a:t>Бұлардың құрылысында квадриметрикалы димер екі тізбектен (жеңіл және ауыр) тұрады. Иммуноглобулиннің биохимиялық, қызметтік ерекшеліктері ауыр тізбекке байланысты. Сөйтіп әрбір иммуноглобулин құрылысы бірдей екі жеңіл , екі ауыр тізбектен тұрады, оның молекулалық салмағы  Дальтон. Бұл тізбектер өзара дисуль­фидті көпіршіктермен байланысқан, жеңіл және ауыр тізбектің өзгермейтін (С), өзгеріп отыратын (</a:t>
            </a:r>
            <a:r>
              <a:rPr lang="en-US" dirty="0" smtClean="0">
                <a:latin typeface="Times New Roman" pitchFamily="18" charset="0"/>
                <a:cs typeface="Times New Roman" pitchFamily="18" charset="0"/>
              </a:rPr>
              <a:t>V) </a:t>
            </a:r>
            <a:r>
              <a:rPr lang="ru-RU" dirty="0" smtClean="0">
                <a:latin typeface="Times New Roman" pitchFamily="18" charset="0"/>
                <a:cs typeface="Times New Roman" pitchFamily="18" charset="0"/>
              </a:rPr>
              <a:t>аймақтары бар, солардың қосылатын жерінде белсенді антигендермен байланысатын орталық орналасқан. Антиденелер антигеннің әсерінен плазмалық торшадан шығарылады. Әрбір антигенге қарсы сонымен ғана байланысатын арнайы антидене түзілед</a:t>
            </a:r>
            <a:r>
              <a:rPr lang="en-US" dirty="0" smtClean="0">
                <a:latin typeface="Times New Roman" pitchFamily="18" charset="0"/>
                <a:cs typeface="Times New Roman" pitchFamily="18" charset="0"/>
              </a:rPr>
              <a:t>i.</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Картинки по запросу антиденелер"/>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solidFill>
                  <a:srgbClr val="FF0000"/>
                </a:solidFill>
                <a:latin typeface="Times New Roman" pitchFamily="18" charset="0"/>
                <a:cs typeface="Times New Roman" pitchFamily="18" charset="0"/>
              </a:rPr>
              <a:t>Антиденелер қасиеттері.</a:t>
            </a:r>
            <a:endParaRPr lang="kk-KZ"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1500174"/>
            <a:ext cx="4786346" cy="5168905"/>
          </a:xfrm>
        </p:spPr>
        <p:txBody>
          <a:bodyPr>
            <a:normAutofit fontScale="55000" lnSpcReduction="20000"/>
          </a:bodyPr>
          <a:lstStyle/>
          <a:p>
            <a:r>
              <a:rPr lang="ru-RU" dirty="0" smtClean="0">
                <a:latin typeface="Times New Roman" pitchFamily="18" charset="0"/>
                <a:cs typeface="Times New Roman" pitchFamily="18" charset="0"/>
              </a:rPr>
              <a:t>Спецификалық қасиеті — иммуноглобулин тек арнайы антигенмен қарым-қатынасқа түседі. Онда антидене белсенді орталығы — антидетер­минант (паратоп) антигендер белсенді орталығы — детерминантпен (эпитоп) байланысады.</a:t>
            </a:r>
          </a:p>
          <a:p>
            <a:r>
              <a:rPr lang="ru-RU" dirty="0" smtClean="0">
                <a:latin typeface="Times New Roman" pitchFamily="18" charset="0"/>
                <a:cs typeface="Times New Roman" pitchFamily="18" charset="0"/>
              </a:rPr>
              <a:t>Валенттілігі-иммуноглобулин молекуласындағы антидетерми­нант­тың саны, көбінесе бұлар екі валентті, бірақ кейде 5-10 валентті антиденелер кездесед</a:t>
            </a:r>
            <a:r>
              <a:rPr lang="en-US" dirty="0" smtClean="0">
                <a:latin typeface="Times New Roman" pitchFamily="18" charset="0"/>
                <a:cs typeface="Times New Roman" pitchFamily="18" charset="0"/>
              </a:rPr>
              <a:t>i.</a:t>
            </a:r>
          </a:p>
          <a:p>
            <a:r>
              <a:rPr lang="ru-RU" dirty="0" smtClean="0">
                <a:latin typeface="Times New Roman" pitchFamily="18" charset="0"/>
                <a:cs typeface="Times New Roman" pitchFamily="18" charset="0"/>
              </a:rPr>
              <a:t>Аффиндігі олардың байланысы өте мықты, (антидене + антиген) антидетерминант + детерминант байланысы.</a:t>
            </a:r>
          </a:p>
          <a:p>
            <a:r>
              <a:rPr lang="ru-RU" dirty="0" smtClean="0">
                <a:latin typeface="Times New Roman" pitchFamily="18" charset="0"/>
                <a:cs typeface="Times New Roman" pitchFamily="18" charset="0"/>
              </a:rPr>
              <a:t>Авидтігі — антиген мен антидене байланысы тұрақты, олардың байланысуы жылдам және толық, олар әр түрлі торшалармен бай­ланыс жасай алады:</a:t>
            </a:r>
            <a:endParaRPr lang="ru-RU" dirty="0">
              <a:latin typeface="Times New Roman" pitchFamily="18" charset="0"/>
              <a:cs typeface="Times New Roman" pitchFamily="18" charset="0"/>
            </a:endParaRPr>
          </a:p>
        </p:txBody>
      </p:sp>
      <p:pic>
        <p:nvPicPr>
          <p:cNvPr id="14338" name="Picture 2" descr="Картинки по запросу антиденелер құрылысы"/>
          <p:cNvPicPr>
            <a:picLocks noChangeAspect="1" noChangeArrowheads="1"/>
          </p:cNvPicPr>
          <p:nvPr/>
        </p:nvPicPr>
        <p:blipFill>
          <a:blip r:embed="rId2" cstate="print"/>
          <a:srcRect/>
          <a:stretch>
            <a:fillRect/>
          </a:stretch>
        </p:blipFill>
        <p:spPr bwMode="auto">
          <a:xfrm>
            <a:off x="5357818" y="1643050"/>
            <a:ext cx="3643338" cy="492922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4000" dirty="0" smtClean="0">
                <a:solidFill>
                  <a:srgbClr val="FF0000"/>
                </a:solidFill>
                <a:latin typeface="Times New Roman" pitchFamily="18" charset="0"/>
                <a:cs typeface="Times New Roman" pitchFamily="18" charset="0"/>
              </a:rPr>
              <a:t>Иммуноглобулиндер гетерогенділігімен 3 топқа бөлінеді:</a:t>
            </a:r>
            <a:endParaRPr lang="kk-KZ" sz="40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kk-KZ" sz="6600" dirty="0" smtClean="0">
                <a:latin typeface="Times New Roman" pitchFamily="18" charset="0"/>
                <a:cs typeface="Times New Roman" pitchFamily="18" charset="0"/>
              </a:rPr>
              <a:t>а) изотипті</a:t>
            </a:r>
          </a:p>
          <a:p>
            <a:r>
              <a:rPr lang="kk-KZ" sz="6600" dirty="0" smtClean="0">
                <a:latin typeface="Times New Roman" pitchFamily="18" charset="0"/>
                <a:cs typeface="Times New Roman" pitchFamily="18" charset="0"/>
              </a:rPr>
              <a:t>б) аллотипті</a:t>
            </a:r>
          </a:p>
          <a:p>
            <a:r>
              <a:rPr lang="kk-KZ" sz="6600" dirty="0" smtClean="0">
                <a:latin typeface="Times New Roman" pitchFamily="18" charset="0"/>
                <a:cs typeface="Times New Roman" pitchFamily="18" charset="0"/>
              </a:rPr>
              <a:t>в) идиотипті</a:t>
            </a:r>
          </a:p>
          <a:p>
            <a:endParaRPr lang="ru-RU" dirty="0"/>
          </a:p>
        </p:txBody>
      </p:sp>
      <p:sp>
        <p:nvSpPr>
          <p:cNvPr id="5" name="Содержимое 2"/>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3314" name="Picture 2" descr="Картинки по запросу антиденелер құрылысы"/>
          <p:cNvPicPr>
            <a:picLocks noChangeAspect="1" noChangeArrowheads="1"/>
          </p:cNvPicPr>
          <p:nvPr/>
        </p:nvPicPr>
        <p:blipFill>
          <a:blip r:embed="rId2" cstate="print"/>
          <a:srcRect/>
          <a:stretch>
            <a:fillRect/>
          </a:stretch>
        </p:blipFill>
        <p:spPr bwMode="auto">
          <a:xfrm>
            <a:off x="5715008" y="1500175"/>
            <a:ext cx="3286148" cy="514353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14876" y="571480"/>
            <a:ext cx="4257676" cy="5357850"/>
          </a:xfrm>
        </p:spPr>
        <p:txBody>
          <a:bodyPr>
            <a:normAutofit fontScale="25000" lnSpcReduction="20000"/>
          </a:bodyPr>
          <a:lstStyle/>
          <a:p>
            <a:r>
              <a:rPr lang="ru-RU" sz="7200" b="1" dirty="0" smtClean="0">
                <a:solidFill>
                  <a:srgbClr val="FF0000"/>
                </a:solidFill>
                <a:latin typeface="Times New Roman" pitchFamily="18" charset="0"/>
                <a:cs typeface="Times New Roman" pitchFamily="18" charset="0"/>
              </a:rPr>
              <a:t>Изотиптілігі </a:t>
            </a:r>
            <a:r>
              <a:rPr lang="ru-RU" sz="7200" dirty="0" smtClean="0">
                <a:latin typeface="Times New Roman" pitchFamily="18" charset="0"/>
                <a:cs typeface="Times New Roman" pitchFamily="18" charset="0"/>
              </a:rPr>
              <a:t>— ауыр тізбегі құрылысына байланысты қалыпты жағдайда бір түрдегі жануарларда, адамдарда бірдей. Ал олардың айырмашылығы 4-тізбегіндегі аминоқышқылдармен сипатталады. Сөйтіп иммуноглобулин </a:t>
            </a:r>
            <a:r>
              <a:rPr lang="en-US" sz="7200" dirty="0" smtClean="0">
                <a:latin typeface="Times New Roman" pitchFamily="18" charset="0"/>
                <a:cs typeface="Times New Roman" pitchFamily="18" charset="0"/>
              </a:rPr>
              <a:t>G1, G2, G3, G4,  </a:t>
            </a:r>
            <a:r>
              <a:rPr lang="ru-RU" sz="7200" dirty="0" smtClean="0">
                <a:latin typeface="Times New Roman" pitchFamily="18" charset="0"/>
                <a:cs typeface="Times New Roman" pitchFamily="18" charset="0"/>
              </a:rPr>
              <a:t>ал иммуноглобулин А</a:t>
            </a:r>
            <a:r>
              <a:rPr lang="ru-RU" sz="7200" baseline="-25000" dirty="0" smtClean="0">
                <a:latin typeface="Times New Roman" pitchFamily="18" charset="0"/>
                <a:cs typeface="Times New Roman" pitchFamily="18" charset="0"/>
              </a:rPr>
              <a:t>1</a:t>
            </a:r>
            <a:r>
              <a:rPr lang="ru-RU" sz="7200" dirty="0" smtClean="0">
                <a:latin typeface="Times New Roman" pitchFamily="18" charset="0"/>
                <a:cs typeface="Times New Roman" pitchFamily="18" charset="0"/>
              </a:rPr>
              <a:t>, А</a:t>
            </a:r>
            <a:r>
              <a:rPr lang="ru-RU" sz="7200" baseline="-25000" dirty="0" smtClean="0">
                <a:latin typeface="Times New Roman" pitchFamily="18" charset="0"/>
                <a:cs typeface="Times New Roman" pitchFamily="18" charset="0"/>
              </a:rPr>
              <a:t>2 </a:t>
            </a:r>
            <a:r>
              <a:rPr lang="ru-RU" sz="7200" dirty="0" smtClean="0">
                <a:latin typeface="Times New Roman" pitchFamily="18" charset="0"/>
                <a:cs typeface="Times New Roman" pitchFamily="18" charset="0"/>
              </a:rPr>
              <a:t> болып бөлінеді.</a:t>
            </a:r>
          </a:p>
          <a:p>
            <a:r>
              <a:rPr lang="ru-RU" sz="7200" b="1" dirty="0" smtClean="0">
                <a:solidFill>
                  <a:srgbClr val="FF0000"/>
                </a:solidFill>
                <a:latin typeface="Times New Roman" pitchFamily="18" charset="0"/>
                <a:cs typeface="Times New Roman" pitchFamily="18" charset="0"/>
              </a:rPr>
              <a:t>Аллотиптілігі </a:t>
            </a:r>
            <a:r>
              <a:rPr lang="ru-RU" sz="7200" dirty="0" smtClean="0">
                <a:latin typeface="Times New Roman" pitchFamily="18" charset="0"/>
                <a:cs typeface="Times New Roman" pitchFamily="18" charset="0"/>
              </a:rPr>
              <a:t>— әрбір жеке адамның иммуноглобулин айырмашылығын көрсетеді, ол генетикалық маркерлерге байланысты.</a:t>
            </a:r>
          </a:p>
          <a:p>
            <a:r>
              <a:rPr lang="ru-RU" sz="7200" b="1" dirty="0" smtClean="0">
                <a:solidFill>
                  <a:srgbClr val="FF0000"/>
                </a:solidFill>
                <a:latin typeface="Times New Roman" pitchFamily="18" charset="0"/>
                <a:cs typeface="Times New Roman" pitchFamily="18" charset="0"/>
              </a:rPr>
              <a:t>Идиотиптілігі </a:t>
            </a:r>
            <a:r>
              <a:rPr lang="ru-RU" sz="7200" dirty="0" smtClean="0">
                <a:latin typeface="Times New Roman" pitchFamily="18" charset="0"/>
                <a:cs typeface="Times New Roman" pitchFamily="18" charset="0"/>
              </a:rPr>
              <a:t>— бұл антигендер спецификалық қасиетіне байланысты тек бір иммуноглобулинге арналған. Қанша арнаулы иммуноглобулин болса, сонша антиген варианттары болады.</a:t>
            </a:r>
          </a:p>
          <a:p>
            <a:r>
              <a:rPr lang="ru-RU" sz="7200" b="1" dirty="0" smtClean="0">
                <a:solidFill>
                  <a:srgbClr val="FF0000"/>
                </a:solidFill>
                <a:latin typeface="Times New Roman" pitchFamily="18" charset="0"/>
                <a:cs typeface="Times New Roman" pitchFamily="18" charset="0"/>
              </a:rPr>
              <a:t>Идиотип</a:t>
            </a:r>
            <a:r>
              <a:rPr lang="ru-RU" sz="7200" dirty="0" smtClean="0">
                <a:latin typeface="Times New Roman" pitchFamily="18" charset="0"/>
                <a:cs typeface="Times New Roman" pitchFamily="18" charset="0"/>
              </a:rPr>
              <a:t> – антиденелердің өзгермелі бөлігіндегі аминоқышқылдардың орналасуының немесе Т-торшалық антиген танитын рецепторының ерекшелігі. Оларға қарсы антиидиотипті антиденелер өнеді.</a:t>
            </a:r>
          </a:p>
          <a:p>
            <a:endParaRPr lang="ru-RU" dirty="0"/>
          </a:p>
        </p:txBody>
      </p:sp>
      <p:pic>
        <p:nvPicPr>
          <p:cNvPr id="12290" name="Picture 2" descr="Картинки по запросу идиотипы иммуноглобулинов"/>
          <p:cNvPicPr>
            <a:picLocks noChangeAspect="1" noChangeArrowheads="1"/>
          </p:cNvPicPr>
          <p:nvPr/>
        </p:nvPicPr>
        <p:blipFill>
          <a:blip r:embed="rId2" cstate="print"/>
          <a:srcRect/>
          <a:stretch>
            <a:fillRect/>
          </a:stretch>
        </p:blipFill>
        <p:spPr bwMode="auto">
          <a:xfrm>
            <a:off x="0" y="0"/>
            <a:ext cx="4786314"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714356"/>
            <a:ext cx="5786478" cy="5340369"/>
          </a:xfrm>
        </p:spPr>
        <p:txBody>
          <a:bodyPr>
            <a:normAutofit lnSpcReduction="10000"/>
          </a:bodyPr>
          <a:lstStyle/>
          <a:p>
            <a:r>
              <a:rPr lang="ru-RU" sz="2000" dirty="0" smtClean="0">
                <a:latin typeface="Times New Roman" pitchFamily="18" charset="0"/>
                <a:cs typeface="Times New Roman" pitchFamily="18" charset="0"/>
              </a:rPr>
              <a:t>Т- және В- лимфоциттердің рецепторлары және антиген тануы әр түрл</a:t>
            </a:r>
            <a:r>
              <a:rPr lang="en-US" sz="2000" dirty="0" smtClean="0">
                <a:latin typeface="Times New Roman" pitchFamily="18" charset="0"/>
                <a:cs typeface="Times New Roman" pitchFamily="18" charset="0"/>
              </a:rPr>
              <a:t>i. </a:t>
            </a:r>
            <a:r>
              <a:rPr lang="ru-RU" sz="2000" dirty="0" smtClean="0">
                <a:latin typeface="Times New Roman" pitchFamily="18" charset="0"/>
                <a:cs typeface="Times New Roman" pitchFamily="18" charset="0"/>
              </a:rPr>
              <a:t>Иммундық жауапқа қатысатын торшалардың әр түрлі популяциясы генетикалық және қызметтік ерекшелігімен сипатталады. Олардың үстіңг</a:t>
            </a:r>
            <a:r>
              <a:rPr lang="en-US" sz="2000" dirty="0" smtClean="0">
                <a:latin typeface="Times New Roman" pitchFamily="18" charset="0"/>
                <a:cs typeface="Times New Roman" pitchFamily="18" charset="0"/>
              </a:rPr>
              <a:t>i </a:t>
            </a:r>
            <a:r>
              <a:rPr lang="ru-RU" sz="2000" dirty="0" smtClean="0">
                <a:latin typeface="Times New Roman" pitchFamily="18" charset="0"/>
                <a:cs typeface="Times New Roman" pitchFamily="18" charset="0"/>
              </a:rPr>
              <a:t>айырмашы липопротеинді маркерлеріне қарай ж</a:t>
            </a:r>
            <a:r>
              <a:rPr lang="en-US" sz="2000" dirty="0" smtClean="0">
                <a:latin typeface="Times New Roman" pitchFamily="18" charset="0"/>
                <a:cs typeface="Times New Roman" pitchFamily="18" charset="0"/>
              </a:rPr>
              <a:t>i</a:t>
            </a:r>
            <a:r>
              <a:rPr lang="ru-RU" sz="2000" dirty="0" smtClean="0">
                <a:latin typeface="Times New Roman" pitchFamily="18" charset="0"/>
                <a:cs typeface="Times New Roman" pitchFamily="18" charset="0"/>
              </a:rPr>
              <a:t>ктелу классификациясы СД (</a:t>
            </a:r>
            <a:r>
              <a:rPr lang="en-US" sz="2000" dirty="0" smtClean="0">
                <a:latin typeface="Times New Roman" pitchFamily="18" charset="0"/>
                <a:cs typeface="Times New Roman" pitchFamily="18" charset="0"/>
              </a:rPr>
              <a:t>cluster differentiation) </a:t>
            </a:r>
            <a:r>
              <a:rPr lang="ru-RU" sz="2000" dirty="0" smtClean="0">
                <a:latin typeface="Times New Roman" pitchFamily="18" charset="0"/>
                <a:cs typeface="Times New Roman" pitchFamily="18" charset="0"/>
              </a:rPr>
              <a:t>қолданылады. Сүйек миының негізгі қызметі дін торшаларынан иммунокомпетентті торшалар шығару. Барлық лимфоидты торшалардың үстінде липопротеинді маркерлер (жіктелу кластері – СД) бар. Практикада иммунды жауапқа қатысатын торшалардың үстіңгі маркерлерін айыру үшін арнайы моноклоналды антиденелер қолданылады. Барлық лимфоциттер Т- және В- торшаларына, О- (нольдік) – торшаларына бөлінеді.</a:t>
            </a:r>
            <a:endParaRPr lang="ru-RU" sz="2000" dirty="0">
              <a:latin typeface="Times New Roman" pitchFamily="18" charset="0"/>
              <a:cs typeface="Times New Roman" pitchFamily="18" charset="0"/>
            </a:endParaRPr>
          </a:p>
        </p:txBody>
      </p:sp>
      <p:pic>
        <p:nvPicPr>
          <p:cNvPr id="11266" name="Picture 2" descr="Картинки по запросу т лимфоциты"/>
          <p:cNvPicPr>
            <a:picLocks noChangeAspect="1" noChangeArrowheads="1"/>
          </p:cNvPicPr>
          <p:nvPr/>
        </p:nvPicPr>
        <p:blipFill>
          <a:blip r:embed="rId2" cstate="print"/>
          <a:srcRect/>
          <a:stretch>
            <a:fillRect/>
          </a:stretch>
        </p:blipFill>
        <p:spPr bwMode="auto">
          <a:xfrm>
            <a:off x="6000760" y="857231"/>
            <a:ext cx="3143240" cy="2357455"/>
          </a:xfrm>
          <a:prstGeom prst="rect">
            <a:avLst/>
          </a:prstGeom>
          <a:noFill/>
        </p:spPr>
      </p:pic>
      <p:pic>
        <p:nvPicPr>
          <p:cNvPr id="11268" name="Picture 4" descr="Картинки по запросу т лимфоциты"/>
          <p:cNvPicPr>
            <a:picLocks noChangeAspect="1" noChangeArrowheads="1"/>
          </p:cNvPicPr>
          <p:nvPr/>
        </p:nvPicPr>
        <p:blipFill>
          <a:blip r:embed="rId3" cstate="print"/>
          <a:srcRect/>
          <a:stretch>
            <a:fillRect/>
          </a:stretch>
        </p:blipFill>
        <p:spPr bwMode="auto">
          <a:xfrm>
            <a:off x="6072198" y="3643314"/>
            <a:ext cx="3071802" cy="282892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357166"/>
            <a:ext cx="5143536" cy="6126187"/>
          </a:xfrm>
        </p:spPr>
        <p:txBody>
          <a:bodyPr>
            <a:normAutofit fontScale="70000" lnSpcReduction="20000"/>
          </a:bodyPr>
          <a:lstStyle/>
          <a:p>
            <a:r>
              <a:rPr lang="kk-KZ" dirty="0" smtClean="0">
                <a:latin typeface="Times New Roman" pitchFamily="18" charset="0"/>
                <a:cs typeface="Times New Roman" pitchFamily="18" charset="0"/>
              </a:rPr>
              <a:t>В-лимфоциттер – сүйек миында құралады. Дін торшаларынан шыға­тын В-лимфоциттер 4—5 тәулік ішінде сүйек миында жетіледі де, шеткері лимфоидты мүше мен ұлпаларға орналасады. Көкбауырда, лимфа бездерінде антигеннің әсерімен, Т-лимфоциттердің және макрофагтар­дың көмегімен жетілген В-лимфоциттер рецепторлары арқылы белсеніп лимфобластқа айналады да, 4 рет бөлінгенде жетілген плазмалық торшаларға айналады. Екінші бөлінуден бастап арнайы антигенге қарсы иммуноглобулиндер шығара бастайды. Жетілген бір В-лимфоциттерден 400- ден артық антиденелер шығаратын торшалар пайда болады.  Антигеннің бірінші түсуінде антиденелер 3 тәуліктен кейін шыға бастайды, ал қайталап түскенде – бірінші тәуліктің аяғында.</a:t>
            </a:r>
            <a:endParaRPr lang="kk-KZ" dirty="0">
              <a:latin typeface="Times New Roman" pitchFamily="18" charset="0"/>
              <a:cs typeface="Times New Roman" pitchFamily="18" charset="0"/>
            </a:endParaRPr>
          </a:p>
        </p:txBody>
      </p:sp>
      <p:pic>
        <p:nvPicPr>
          <p:cNvPr id="10242" name="Picture 2" descr="Картинки по запросу в лимфоциты"/>
          <p:cNvPicPr>
            <a:picLocks noChangeAspect="1" noChangeArrowheads="1"/>
          </p:cNvPicPr>
          <p:nvPr/>
        </p:nvPicPr>
        <p:blipFill>
          <a:blip r:embed="rId2" cstate="print"/>
          <a:srcRect/>
          <a:stretch>
            <a:fillRect/>
          </a:stretch>
        </p:blipFill>
        <p:spPr bwMode="auto">
          <a:xfrm>
            <a:off x="5500694" y="428604"/>
            <a:ext cx="3500430" cy="2857520"/>
          </a:xfrm>
          <a:prstGeom prst="rect">
            <a:avLst/>
          </a:prstGeom>
          <a:noFill/>
        </p:spPr>
      </p:pic>
      <p:sp>
        <p:nvSpPr>
          <p:cNvPr id="10244" name="AutoShape 4" descr="Картинки по запросу в лимфоцит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46" name="AutoShape 6" descr="Картинки по запросу в лимфоцит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48" name="AutoShape 8" descr="Картинки по запросу в лимфоцит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50" name="Picture 10" descr="Картинки по запросу в лимфоциты"/>
          <p:cNvPicPr>
            <a:picLocks noChangeAspect="1" noChangeArrowheads="1"/>
          </p:cNvPicPr>
          <p:nvPr/>
        </p:nvPicPr>
        <p:blipFill>
          <a:blip r:embed="rId3" cstate="print"/>
          <a:srcRect/>
          <a:stretch>
            <a:fillRect/>
          </a:stretch>
        </p:blipFill>
        <p:spPr bwMode="auto">
          <a:xfrm>
            <a:off x="5500694" y="3643314"/>
            <a:ext cx="3500462" cy="285752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071570"/>
          </a:xfrm>
        </p:spPr>
        <p:txBody>
          <a:bodyPr>
            <a:normAutofit fontScale="90000"/>
          </a:bodyPr>
          <a:lstStyle/>
          <a:p>
            <a:r>
              <a:rPr lang="kk-KZ" sz="3600" b="1" dirty="0" smtClean="0">
                <a:solidFill>
                  <a:srgbClr val="FF0000"/>
                </a:solidFill>
                <a:latin typeface="Times New Roman" pitchFamily="18" charset="0"/>
                <a:cs typeface="Times New Roman" pitchFamily="18" charset="0"/>
              </a:rPr>
              <a:t>Вакциналар мен вакциналық профилактика</a:t>
            </a:r>
            <a:r>
              <a:rPr lang="kk-KZ" sz="3600" b="1" dirty="0" smtClean="0">
                <a:latin typeface="Times New Roman" pitchFamily="18" charset="0"/>
                <a:cs typeface="Times New Roman" pitchFamily="18" charset="0"/>
              </a:rPr>
              <a:t>.</a:t>
            </a:r>
            <a:r>
              <a:rPr lang="ru-RU" b="1" dirty="0" smtClean="0"/>
              <a:t/>
            </a:r>
            <a:br>
              <a:rPr lang="ru-RU" b="1" dirty="0" smtClean="0"/>
            </a:br>
            <a:endParaRPr lang="ru-RU" dirty="0"/>
          </a:p>
        </p:txBody>
      </p:sp>
      <p:sp>
        <p:nvSpPr>
          <p:cNvPr id="3" name="Содержимое 2"/>
          <p:cNvSpPr>
            <a:spLocks noGrp="1"/>
          </p:cNvSpPr>
          <p:nvPr>
            <p:ph idx="1"/>
          </p:nvPr>
        </p:nvSpPr>
        <p:spPr>
          <a:xfrm>
            <a:off x="457200" y="1600200"/>
            <a:ext cx="4757742" cy="4525963"/>
          </a:xfrm>
        </p:spPr>
        <p:txBody>
          <a:bodyPr>
            <a:normAutofit/>
          </a:bodyPr>
          <a:lstStyle/>
          <a:p>
            <a:r>
              <a:rPr lang="kk-KZ" sz="2400" b="1" dirty="0" smtClean="0">
                <a:latin typeface="Times New Roman" pitchFamily="18" charset="0"/>
                <a:cs typeface="Times New Roman" pitchFamily="18" charset="0"/>
              </a:rPr>
              <a:t>Эдвард Дженнер </a:t>
            </a:r>
            <a:r>
              <a:rPr lang="kk-KZ" sz="2400" dirty="0" smtClean="0">
                <a:latin typeface="Times New Roman" pitchFamily="18" charset="0"/>
                <a:cs typeface="Times New Roman" pitchFamily="18" charset="0"/>
              </a:rPr>
              <a:t>(1749-1823) - ағылшын дәрігері, шешекке қарсы алғашқы вакцина дайындаған және адам ағзасына сиыр шешігінің қауіпсіз вирусын енгізу жолын ашқан. 1803 жылдан Лондандағы шешекке қарсы егу қоғамының алғашқы жетекшісі</a:t>
            </a:r>
            <a:br>
              <a:rPr lang="kk-KZ" sz="2400" dirty="0" smtClean="0">
                <a:latin typeface="Times New Roman" pitchFamily="18" charset="0"/>
                <a:cs typeface="Times New Roman" pitchFamily="18" charset="0"/>
              </a:rPr>
            </a:br>
            <a:r>
              <a:rPr lang="kk-KZ" sz="2400" dirty="0" smtClean="0">
                <a:latin typeface="Times New Roman" pitchFamily="18" charset="0"/>
                <a:cs typeface="Times New Roman" pitchFamily="18" charset="0"/>
              </a:rPr>
              <a:t>(қазір Дженнер институты).</a:t>
            </a:r>
            <a:endParaRPr lang="kk-KZ" sz="2400" dirty="0">
              <a:latin typeface="Times New Roman" pitchFamily="18" charset="0"/>
              <a:cs typeface="Times New Roman" pitchFamily="18" charset="0"/>
            </a:endParaRPr>
          </a:p>
        </p:txBody>
      </p:sp>
      <p:pic>
        <p:nvPicPr>
          <p:cNvPr id="9218" name="Picture 2" descr="Картинки по запросу э дженнер"/>
          <p:cNvPicPr>
            <a:picLocks noChangeAspect="1" noChangeArrowheads="1"/>
          </p:cNvPicPr>
          <p:nvPr/>
        </p:nvPicPr>
        <p:blipFill>
          <a:blip r:embed="rId2" cstate="print"/>
          <a:srcRect/>
          <a:stretch>
            <a:fillRect/>
          </a:stretch>
        </p:blipFill>
        <p:spPr bwMode="auto">
          <a:xfrm>
            <a:off x="5429256" y="1571612"/>
            <a:ext cx="3357586" cy="450059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071546"/>
            <a:ext cx="3971924" cy="4525963"/>
          </a:xfrm>
        </p:spPr>
        <p:txBody>
          <a:bodyPr>
            <a:normAutofit/>
          </a:bodyPr>
          <a:lstStyle/>
          <a:p>
            <a:r>
              <a:rPr lang="kk-KZ" sz="2400" b="1" dirty="0" smtClean="0">
                <a:latin typeface="Times New Roman" pitchFamily="18" charset="0"/>
                <a:cs typeface="Times New Roman" pitchFamily="18" charset="0"/>
              </a:rPr>
              <a:t>Луи Пастер </a:t>
            </a:r>
            <a:r>
              <a:rPr lang="kk-KZ" sz="2400" dirty="0" smtClean="0">
                <a:latin typeface="Times New Roman" pitchFamily="18" charset="0"/>
                <a:cs typeface="Times New Roman" pitchFamily="18" charset="0"/>
              </a:rPr>
              <a:t/>
            </a:r>
            <a:br>
              <a:rPr lang="kk-KZ" sz="2400" dirty="0" smtClean="0">
                <a:latin typeface="Times New Roman" pitchFamily="18" charset="0"/>
                <a:cs typeface="Times New Roman" pitchFamily="18" charset="0"/>
              </a:rPr>
            </a:br>
            <a:r>
              <a:rPr lang="kk-KZ" sz="2400" dirty="0" smtClean="0">
                <a:latin typeface="Times New Roman" pitchFamily="18" charset="0"/>
                <a:cs typeface="Times New Roman" pitchFamily="18" charset="0"/>
              </a:rPr>
              <a:t>(1822-1895) – француз микробиологы және химигі.</a:t>
            </a:r>
            <a:br>
              <a:rPr lang="kk-KZ" sz="2400" dirty="0" smtClean="0">
                <a:latin typeface="Times New Roman" pitchFamily="18" charset="0"/>
                <a:cs typeface="Times New Roman" pitchFamily="18" charset="0"/>
              </a:rPr>
            </a:br>
            <a:r>
              <a:rPr lang="kk-KZ" sz="2400" dirty="0" smtClean="0">
                <a:latin typeface="Times New Roman" pitchFamily="18" charset="0"/>
                <a:cs typeface="Times New Roman" pitchFamily="18" charset="0"/>
              </a:rPr>
              <a:t>Құтыру инфекциясына қарсы вакцина ашқан. Одан бұрын микробардың вируленттілігінің төмендетіп, вакциналар алуды анықтаған.</a:t>
            </a:r>
            <a:endParaRPr lang="kk-KZ" sz="2400" dirty="0">
              <a:latin typeface="Times New Roman" pitchFamily="18" charset="0"/>
              <a:cs typeface="Times New Roman" pitchFamily="18" charset="0"/>
            </a:endParaRPr>
          </a:p>
        </p:txBody>
      </p:sp>
      <p:pic>
        <p:nvPicPr>
          <p:cNvPr id="8194" name="Picture 2" descr="Картинки по запросу л.пастер"/>
          <p:cNvPicPr>
            <a:picLocks noChangeAspect="1" noChangeArrowheads="1"/>
          </p:cNvPicPr>
          <p:nvPr/>
        </p:nvPicPr>
        <p:blipFill>
          <a:blip r:embed="rId2" cstate="print"/>
          <a:srcRect/>
          <a:stretch>
            <a:fillRect/>
          </a:stretch>
        </p:blipFill>
        <p:spPr bwMode="auto">
          <a:xfrm>
            <a:off x="4857752" y="857232"/>
            <a:ext cx="4000528" cy="528641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4329114" cy="5197493"/>
          </a:xfrm>
        </p:spPr>
        <p:txBody>
          <a:bodyPr>
            <a:normAutofit fontScale="92500" lnSpcReduction="20000"/>
          </a:bodyPr>
          <a:lstStyle/>
          <a:p>
            <a:r>
              <a:rPr lang="ru-RU" sz="2400" b="1" dirty="0" smtClean="0">
                <a:latin typeface="Times New Roman" pitchFamily="18" charset="0"/>
                <a:cs typeface="Times New Roman" pitchFamily="18" charset="0"/>
              </a:rPr>
              <a:t>Антигендер</a:t>
            </a:r>
            <a:r>
              <a:rPr lang="ru-RU" sz="2400" dirty="0" smtClean="0">
                <a:latin typeface="Times New Roman" pitchFamily="18" charset="0"/>
                <a:cs typeface="Times New Roman" pitchFamily="18" charset="0"/>
              </a:rPr>
              <a:t> — генде</a:t>
            </a:r>
            <a:r>
              <a:rPr lang="en-US" sz="2400" dirty="0" smtClean="0">
                <a:latin typeface="Times New Roman" pitchFamily="18" charset="0"/>
                <a:cs typeface="Times New Roman" pitchFamily="18" charset="0"/>
              </a:rPr>
              <a:t>p </a:t>
            </a:r>
            <a:r>
              <a:rPr lang="ru-RU" sz="2400" dirty="0" smtClean="0">
                <a:latin typeface="Times New Roman" pitchFamily="18" charset="0"/>
                <a:cs typeface="Times New Roman" pitchFamily="18" charset="0"/>
              </a:rPr>
              <a:t>жағынан ерекше бөлек немесе олардың жасанды түрлері. Организмде арнайы иммундық (антидене, немесе әсерленген </a:t>
            </a:r>
            <a:r>
              <a:rPr lang="ru-RU" sz="2400" dirty="0" smtClean="0">
                <a:latin typeface="Times New Roman" pitchFamily="18" charset="0"/>
                <a:cs typeface="Times New Roman" pitchFamily="18" charset="0"/>
                <a:hlinkClick r:id="rId2" tooltip="Лимфоцит (мұндай бет жоқ)"/>
              </a:rPr>
              <a:t>лимфоцит</a:t>
            </a:r>
            <a:r>
              <a:rPr lang="ru-RU" sz="2400" dirty="0" smtClean="0">
                <a:latin typeface="Times New Roman" pitchFamily="18" charset="0"/>
                <a:cs typeface="Times New Roman" pitchFamily="18" charset="0"/>
              </a:rPr>
              <a:t> клеткаларын жасау) жауап туғыза алады. Антигендік қасиет барлық тірі организмдердің </a:t>
            </a:r>
            <a:r>
              <a:rPr lang="ru-RU" sz="2400" dirty="0" smtClean="0">
                <a:latin typeface="Times New Roman" pitchFamily="18" charset="0"/>
                <a:cs typeface="Times New Roman" pitchFamily="18" charset="0"/>
                <a:hlinkClick r:id="rId3" tooltip="Макромоле- кула (мұндай бет жоқ)"/>
              </a:rPr>
              <a:t>макромолекулаларына</a:t>
            </a:r>
            <a:r>
              <a:rPr lang="ru-RU" sz="2400" dirty="0" smtClean="0">
                <a:latin typeface="Times New Roman" pitchFamily="18" charset="0"/>
                <a:cs typeface="Times New Roman" pitchFamily="18" charset="0"/>
              </a:rPr>
              <a:t>—белоктарға, </a:t>
            </a:r>
            <a:r>
              <a:rPr lang="ru-RU" sz="2400" dirty="0" smtClean="0">
                <a:latin typeface="Times New Roman" pitchFamily="18" charset="0"/>
                <a:cs typeface="Times New Roman" pitchFamily="18" charset="0"/>
                <a:hlinkClick r:id="rId4" tooltip="Полисахарид (мұндай бет жоқ)"/>
              </a:rPr>
              <a:t>полисахаридтерге</a:t>
            </a:r>
            <a:r>
              <a:rPr lang="ru-RU" sz="2400" dirty="0" smtClean="0">
                <a:latin typeface="Times New Roman" pitchFamily="18" charset="0"/>
                <a:cs typeface="Times New Roman" pitchFamily="18" charset="0"/>
              </a:rPr>
              <a:t>, карбогидраттарға, липополисахаридтерге (табиғи антигендер) және бір қатар күрделі жасанды полимерлерге (жасанды антигендер) тән. </a:t>
            </a:r>
            <a:endParaRPr lang="ru-RU" sz="2400" dirty="0">
              <a:latin typeface="Times New Roman" pitchFamily="18" charset="0"/>
              <a:cs typeface="Times New Roman" pitchFamily="18" charset="0"/>
            </a:endParaRPr>
          </a:p>
        </p:txBody>
      </p:sp>
      <p:pic>
        <p:nvPicPr>
          <p:cNvPr id="29698" name="Picture 2" descr="Картинки по запросу антигендер"/>
          <p:cNvPicPr>
            <a:picLocks noChangeAspect="1" noChangeArrowheads="1"/>
          </p:cNvPicPr>
          <p:nvPr/>
        </p:nvPicPr>
        <p:blipFill>
          <a:blip r:embed="rId5" cstate="print"/>
          <a:srcRect/>
          <a:stretch>
            <a:fillRect/>
          </a:stretch>
        </p:blipFill>
        <p:spPr bwMode="auto">
          <a:xfrm>
            <a:off x="4929190" y="928670"/>
            <a:ext cx="4000496" cy="514353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4686304" cy="4525963"/>
          </a:xfrm>
        </p:spPr>
        <p:txBody>
          <a:bodyPr>
            <a:normAutofit fontScale="92500"/>
          </a:bodyPr>
          <a:lstStyle/>
          <a:p>
            <a:r>
              <a:rPr lang="kk-KZ" sz="2400" b="1" dirty="0" smtClean="0">
                <a:latin typeface="Times New Roman" pitchFamily="18" charset="0"/>
                <a:cs typeface="Times New Roman" pitchFamily="18" charset="0"/>
              </a:rPr>
              <a:t>Николай Фёдорович Гамалея </a:t>
            </a:r>
            <a:r>
              <a:rPr lang="kk-KZ" sz="2400" dirty="0" smtClean="0">
                <a:latin typeface="Times New Roman" pitchFamily="18" charset="0"/>
                <a:cs typeface="Times New Roman" pitchFamily="18" charset="0"/>
              </a:rPr>
              <a:t>(1859-1949) </a:t>
            </a:r>
            <a:br>
              <a:rPr lang="kk-KZ" sz="2400" dirty="0" smtClean="0">
                <a:latin typeface="Times New Roman" pitchFamily="18" charset="0"/>
                <a:cs typeface="Times New Roman" pitchFamily="18" charset="0"/>
              </a:rPr>
            </a:br>
            <a:r>
              <a:rPr lang="kk-KZ" sz="2400" dirty="0" smtClean="0">
                <a:latin typeface="Times New Roman" pitchFamily="18" charset="0"/>
                <a:cs typeface="Times New Roman" pitchFamily="18" charset="0"/>
              </a:rPr>
              <a:t>– орыс дәрігері, микробиолог және эпидемиолог, академик.</a:t>
            </a:r>
            <a:br>
              <a:rPr lang="kk-KZ" sz="2400" dirty="0" smtClean="0">
                <a:latin typeface="Times New Roman" pitchFamily="18" charset="0"/>
                <a:cs typeface="Times New Roman" pitchFamily="18" charset="0"/>
              </a:rPr>
            </a:br>
            <a:r>
              <a:rPr lang="kk-KZ" sz="2400" dirty="0" smtClean="0">
                <a:latin typeface="Times New Roman" pitchFamily="18" charset="0"/>
                <a:cs typeface="Times New Roman" pitchFamily="18" charset="0"/>
              </a:rPr>
              <a:t>Парижде Пастер лабораториясында 1 жыл бойы құтыруды зерттеген. Құтыруға қарсы вакцинаны және егу әдісін игеріп, Одессаға қайтқан. Бұл жерде И.И.Мечниковпен бірге лаборатория (қазір И.И.Мечников атындағы ҒЗИ)ашып, зерттеу жұмыстарын жүргізген.</a:t>
            </a:r>
            <a:endParaRPr lang="kk-KZ" sz="2400" dirty="0">
              <a:latin typeface="Times New Roman" pitchFamily="18" charset="0"/>
              <a:cs typeface="Times New Roman" pitchFamily="18" charset="0"/>
            </a:endParaRPr>
          </a:p>
        </p:txBody>
      </p:sp>
      <p:pic>
        <p:nvPicPr>
          <p:cNvPr id="7170" name="Picture 2" descr="Картинки по запросу н.ф гамалейа"/>
          <p:cNvPicPr>
            <a:picLocks noChangeAspect="1" noChangeArrowheads="1"/>
          </p:cNvPicPr>
          <p:nvPr/>
        </p:nvPicPr>
        <p:blipFill>
          <a:blip r:embed="rId2" cstate="print"/>
          <a:srcRect/>
          <a:stretch>
            <a:fillRect/>
          </a:stretch>
        </p:blipFill>
        <p:spPr bwMode="auto">
          <a:xfrm>
            <a:off x="5357818" y="1000108"/>
            <a:ext cx="3614766" cy="500066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4800" b="1" dirty="0" smtClean="0">
                <a:solidFill>
                  <a:srgbClr val="FF0000"/>
                </a:solidFill>
                <a:latin typeface="Times New Roman" pitchFamily="18" charset="0"/>
                <a:cs typeface="Times New Roman" pitchFamily="18" charset="0"/>
              </a:rPr>
              <a:t>Вакциналар.</a:t>
            </a:r>
            <a:endParaRPr lang="kk-KZ" sz="48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endParaRPr lang="ru-RU" dirty="0" smtClean="0"/>
          </a:p>
          <a:p>
            <a:endParaRPr lang="ru-RU" dirty="0"/>
          </a:p>
        </p:txBody>
      </p:sp>
      <p:sp>
        <p:nvSpPr>
          <p:cNvPr id="4" name="Прямоугольник 3"/>
          <p:cNvSpPr/>
          <p:nvPr/>
        </p:nvSpPr>
        <p:spPr>
          <a:xfrm>
            <a:off x="357158" y="1428736"/>
            <a:ext cx="4929222" cy="4893647"/>
          </a:xfrm>
          <a:prstGeom prst="rect">
            <a:avLst/>
          </a:prstGeom>
        </p:spPr>
        <p:txBody>
          <a:bodyPr wrap="square">
            <a:spAutoFit/>
          </a:bodyPr>
          <a:lstStyle/>
          <a:p>
            <a:r>
              <a:rPr lang="ru-RU" sz="2400" b="1" dirty="0" smtClean="0">
                <a:latin typeface="Times New Roman" pitchFamily="18" charset="0"/>
                <a:cs typeface="Times New Roman" pitchFamily="18" charset="0"/>
              </a:rPr>
              <a:t>Вакциналар (лат. </a:t>
            </a:r>
            <a:r>
              <a:rPr lang="en-US" sz="2400" b="1" dirty="0" smtClean="0">
                <a:latin typeface="Times New Roman" pitchFamily="18" charset="0"/>
                <a:cs typeface="Times New Roman" pitchFamily="18" charset="0"/>
              </a:rPr>
              <a:t>vacca - </a:t>
            </a:r>
            <a:r>
              <a:rPr lang="ru-RU" sz="2400" b="1" dirty="0" smtClean="0">
                <a:latin typeface="Times New Roman" pitchFamily="18" charset="0"/>
                <a:cs typeface="Times New Roman" pitchFamily="18" charset="0"/>
              </a:rPr>
              <a:t>сиыр) </a:t>
            </a:r>
            <a:r>
              <a:rPr lang="ru-RU" sz="2400" dirty="0" smtClean="0">
                <a:latin typeface="Times New Roman" pitchFamily="18" charset="0"/>
                <a:cs typeface="Times New Roman" pitchFamily="18" charset="0"/>
              </a:rPr>
              <a:t>– жұқпалы аурлардың алдын алу мақсатында белсенді спецификалық иммунитетті қалыптастыру үшін арналған ауру қоздырғыштарының немесе олардың протективті (қорғаныс) антигендірінің препараттары </a:t>
            </a:r>
          </a:p>
          <a:p>
            <a:r>
              <a:rPr lang="ru-RU" sz="2400" dirty="0" smtClean="0">
                <a:latin typeface="Times New Roman" pitchFamily="18" charset="0"/>
                <a:cs typeface="Times New Roman" pitchFamily="18" charset="0"/>
              </a:rPr>
              <a:t>Вакцинация (иммунопрофилактика) – иммундық жүйеге аурулардың алдын алу үшін биологиялық, химиялық және физикалық факторлармен </a:t>
            </a:r>
            <a:r>
              <a:rPr lang="kk-KZ" sz="2400" dirty="0" smtClean="0">
                <a:latin typeface="Times New Roman" pitchFamily="18" charset="0"/>
                <a:cs typeface="Times New Roman" pitchFamily="18" charset="0"/>
              </a:rPr>
              <a:t>әсер ету</a:t>
            </a:r>
          </a:p>
        </p:txBody>
      </p:sp>
      <p:pic>
        <p:nvPicPr>
          <p:cNvPr id="6146" name="Picture 2" descr="Картинки по запросу вакцина"/>
          <p:cNvPicPr>
            <a:picLocks noChangeAspect="1" noChangeArrowheads="1"/>
          </p:cNvPicPr>
          <p:nvPr/>
        </p:nvPicPr>
        <p:blipFill>
          <a:blip r:embed="rId2" cstate="print"/>
          <a:srcRect/>
          <a:stretch>
            <a:fillRect/>
          </a:stretch>
        </p:blipFill>
        <p:spPr bwMode="auto">
          <a:xfrm>
            <a:off x="5357818" y="1571612"/>
            <a:ext cx="3500462" cy="457203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b="1" dirty="0" smtClean="0">
                <a:solidFill>
                  <a:srgbClr val="FF0000"/>
                </a:solidFill>
                <a:latin typeface="Times New Roman" pitchFamily="18" charset="0"/>
                <a:cs typeface="Times New Roman" pitchFamily="18" charset="0"/>
              </a:rPr>
              <a:t>Вакцинациялау мақсаты.</a:t>
            </a:r>
            <a:endParaRPr lang="kk-KZ"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428736"/>
            <a:ext cx="5186370" cy="5000660"/>
          </a:xfrm>
        </p:spPr>
        <p:txBody>
          <a:bodyPr>
            <a:normAutofit fontScale="92500" lnSpcReduction="20000"/>
          </a:bodyPr>
          <a:lstStyle/>
          <a:p>
            <a:r>
              <a:rPr lang="ru-RU" sz="2400" dirty="0" smtClean="0">
                <a:latin typeface="Times New Roman" pitchFamily="18" charset="0"/>
                <a:cs typeface="Times New Roman" pitchFamily="18" charset="0"/>
              </a:rPr>
              <a:t>Жұқпалы ауруларға қарсы спецификалық иммундық жауапты қалыптастыру</a:t>
            </a:r>
          </a:p>
          <a:p>
            <a:r>
              <a:rPr lang="ru-RU" sz="2400" b="1" dirty="0" smtClean="0">
                <a:latin typeface="Times New Roman" pitchFamily="18" charset="0"/>
                <a:cs typeface="Times New Roman" pitchFamily="18" charset="0"/>
              </a:rPr>
              <a:t>Вакцинаны алғашқы рет ағзаға енгізгенде антиденелердің түзілу процесінің кезеңдері:</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Біріншілік иммундық жауапта </a:t>
            </a:r>
            <a:r>
              <a:rPr lang="en-US" sz="2400" dirty="0" smtClean="0">
                <a:latin typeface="Times New Roman" pitchFamily="18" charset="0"/>
                <a:cs typeface="Times New Roman" pitchFamily="18" charset="0"/>
              </a:rPr>
              <a:t>IgM, </a:t>
            </a:r>
            <a:r>
              <a:rPr lang="ru-RU" sz="2400" dirty="0" smtClean="0">
                <a:latin typeface="Times New Roman" pitchFamily="18" charset="0"/>
                <a:cs typeface="Times New Roman" pitchFamily="18" charset="0"/>
              </a:rPr>
              <a:t>ал екіншілік иммундық жауапта </a:t>
            </a:r>
            <a:r>
              <a:rPr lang="en-US" sz="2400" dirty="0" smtClean="0">
                <a:latin typeface="Times New Roman" pitchFamily="18" charset="0"/>
                <a:cs typeface="Times New Roman" pitchFamily="18" charset="0"/>
              </a:rPr>
              <a:t>IgG </a:t>
            </a:r>
            <a:r>
              <a:rPr lang="ru-RU" sz="2400" dirty="0" smtClean="0">
                <a:latin typeface="Times New Roman" pitchFamily="18" charset="0"/>
                <a:cs typeface="Times New Roman" pitchFamily="18" charset="0"/>
              </a:rPr>
              <a:t>белсенді болады.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Вакцинаны 2-ші рет енгізгенде иммундық жауап тез және қарқынды түзіледі, “лаг-фаза” болмайды немесе өте қысқа, антиденелер қысқа мерзімде тез жоғарылайды және ағзада өте ұзақ уақыт сақталады.</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1-ші және 2-ші вакцинация аралығы – 1-2 ай.</a:t>
            </a:r>
            <a:endParaRPr lang="ru-RU" sz="2400" dirty="0">
              <a:latin typeface="Times New Roman" pitchFamily="18" charset="0"/>
              <a:cs typeface="Times New Roman" pitchFamily="18" charset="0"/>
            </a:endParaRPr>
          </a:p>
        </p:txBody>
      </p:sp>
      <p:pic>
        <p:nvPicPr>
          <p:cNvPr id="5122" name="Picture 2" descr="Картинки по запросу вакцина"/>
          <p:cNvPicPr>
            <a:picLocks noChangeAspect="1" noChangeArrowheads="1"/>
          </p:cNvPicPr>
          <p:nvPr/>
        </p:nvPicPr>
        <p:blipFill>
          <a:blip r:embed="rId2" cstate="print"/>
          <a:srcRect/>
          <a:stretch>
            <a:fillRect/>
          </a:stretch>
        </p:blipFill>
        <p:spPr bwMode="auto">
          <a:xfrm>
            <a:off x="5643570" y="1500174"/>
            <a:ext cx="3357586" cy="485778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42910" y="2143116"/>
            <a:ext cx="2143140" cy="1571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rgbClr val="FFFF00"/>
                </a:solidFill>
                <a:latin typeface="Times New Roman" pitchFamily="18" charset="0"/>
                <a:cs typeface="Times New Roman" pitchFamily="18" charset="0"/>
              </a:rPr>
              <a:t>Тірі аттенуацияланған </a:t>
            </a:r>
            <a:r>
              <a:rPr lang="ru-RU" sz="2000" b="1" dirty="0" smtClean="0">
                <a:solidFill>
                  <a:srgbClr val="FFFF00"/>
                </a:solidFill>
                <a:latin typeface="Times New Roman" pitchFamily="18" charset="0"/>
                <a:cs typeface="Times New Roman" pitchFamily="18" charset="0"/>
              </a:rPr>
              <a:t>(</a:t>
            </a:r>
            <a:r>
              <a:rPr lang="kk-KZ" sz="2000" b="1" dirty="0" smtClean="0">
                <a:solidFill>
                  <a:srgbClr val="FFFF00"/>
                </a:solidFill>
                <a:latin typeface="Times New Roman" pitchFamily="18" charset="0"/>
                <a:cs typeface="Times New Roman" pitchFamily="18" charset="0"/>
              </a:rPr>
              <a:t>әлсіз</a:t>
            </a:r>
            <a:r>
              <a:rPr lang="ru-RU" sz="2000" b="1" dirty="0" smtClean="0">
                <a:solidFill>
                  <a:srgbClr val="FFFF00"/>
                </a:solidFill>
                <a:latin typeface="Times New Roman" pitchFamily="18" charset="0"/>
                <a:cs typeface="Times New Roman" pitchFamily="18" charset="0"/>
              </a:rPr>
              <a:t>)</a:t>
            </a:r>
            <a:r>
              <a:rPr lang="kk-KZ" sz="2000" b="1" dirty="0" smtClean="0">
                <a:solidFill>
                  <a:srgbClr val="FFFF00"/>
                </a:solidFill>
                <a:latin typeface="Times New Roman" pitchFamily="18" charset="0"/>
                <a:cs typeface="Times New Roman" pitchFamily="18" charset="0"/>
              </a:rPr>
              <a:t> вакциналар</a:t>
            </a:r>
            <a:endParaRPr lang="ru-RU" sz="2000" b="1" dirty="0">
              <a:solidFill>
                <a:srgbClr val="FFFF00"/>
              </a:solidFill>
              <a:latin typeface="Times New Roman" pitchFamily="18" charset="0"/>
              <a:cs typeface="Times New Roman" pitchFamily="18" charset="0"/>
            </a:endParaRPr>
          </a:p>
        </p:txBody>
      </p:sp>
      <p:sp>
        <p:nvSpPr>
          <p:cNvPr id="5" name="Прямоугольник 4"/>
          <p:cNvSpPr/>
          <p:nvPr/>
        </p:nvSpPr>
        <p:spPr>
          <a:xfrm>
            <a:off x="3786182" y="2000240"/>
            <a:ext cx="2000264"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rgbClr val="FFFF00"/>
                </a:solidFill>
                <a:latin typeface="Times New Roman" pitchFamily="18" charset="0"/>
                <a:cs typeface="Times New Roman" pitchFamily="18" charset="0"/>
              </a:rPr>
              <a:t>Химиялық вакциналар</a:t>
            </a:r>
            <a:endParaRPr lang="ru-RU" sz="2000" b="1" dirty="0">
              <a:solidFill>
                <a:srgbClr val="FFFF00"/>
              </a:solidFill>
              <a:latin typeface="Times New Roman" pitchFamily="18" charset="0"/>
              <a:cs typeface="Times New Roman" pitchFamily="18" charset="0"/>
            </a:endParaRPr>
          </a:p>
        </p:txBody>
      </p:sp>
      <p:sp>
        <p:nvSpPr>
          <p:cNvPr id="6" name="Прямоугольник 5"/>
          <p:cNvSpPr/>
          <p:nvPr/>
        </p:nvSpPr>
        <p:spPr>
          <a:xfrm>
            <a:off x="6643702" y="2143116"/>
            <a:ext cx="1928826" cy="1714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rgbClr val="C00000"/>
                </a:solidFill>
                <a:latin typeface="Times New Roman" pitchFamily="18" charset="0"/>
                <a:cs typeface="Times New Roman" pitchFamily="18" charset="0"/>
              </a:rPr>
              <a:t>Гендік инженерлік вакциналар</a:t>
            </a:r>
            <a:endParaRPr lang="ru-RU" sz="2000" b="1" dirty="0">
              <a:solidFill>
                <a:srgbClr val="C00000"/>
              </a:solidFill>
              <a:latin typeface="Times New Roman" pitchFamily="18" charset="0"/>
              <a:cs typeface="Times New Roman" pitchFamily="18" charset="0"/>
            </a:endParaRPr>
          </a:p>
        </p:txBody>
      </p:sp>
      <p:sp>
        <p:nvSpPr>
          <p:cNvPr id="7" name="Прямоугольник 6"/>
          <p:cNvSpPr/>
          <p:nvPr/>
        </p:nvSpPr>
        <p:spPr>
          <a:xfrm>
            <a:off x="571472" y="4357694"/>
            <a:ext cx="2286016" cy="1628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rgbClr val="FF0000"/>
                </a:solidFill>
                <a:latin typeface="Times New Roman" pitchFamily="18" charset="0"/>
                <a:cs typeface="Times New Roman" pitchFamily="18" charset="0"/>
              </a:rPr>
              <a:t>Өлтірілген вакциналар</a:t>
            </a:r>
            <a:endParaRPr lang="ru-RU" sz="2000" b="1" dirty="0">
              <a:solidFill>
                <a:srgbClr val="FF0000"/>
              </a:solidFill>
              <a:latin typeface="Times New Roman" pitchFamily="18" charset="0"/>
              <a:cs typeface="Times New Roman" pitchFamily="18" charset="0"/>
            </a:endParaRPr>
          </a:p>
        </p:txBody>
      </p:sp>
      <p:sp>
        <p:nvSpPr>
          <p:cNvPr id="8" name="Прямоугольник 7"/>
          <p:cNvSpPr/>
          <p:nvPr/>
        </p:nvSpPr>
        <p:spPr>
          <a:xfrm>
            <a:off x="3786182" y="4286256"/>
            <a:ext cx="2071702" cy="1700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latin typeface="Times New Roman" pitchFamily="18" charset="0"/>
                <a:cs typeface="Times New Roman" pitchFamily="18" charset="0"/>
              </a:rPr>
              <a:t>Жасанды вакциналар</a:t>
            </a:r>
            <a:endParaRPr lang="ru-RU" sz="2000" b="1" dirty="0">
              <a:latin typeface="Times New Roman" pitchFamily="18" charset="0"/>
              <a:cs typeface="Times New Roman" pitchFamily="18" charset="0"/>
            </a:endParaRPr>
          </a:p>
        </p:txBody>
      </p:sp>
      <p:sp>
        <p:nvSpPr>
          <p:cNvPr id="9" name="Прямоугольник 8"/>
          <p:cNvSpPr/>
          <p:nvPr/>
        </p:nvSpPr>
        <p:spPr>
          <a:xfrm>
            <a:off x="6572264" y="4357694"/>
            <a:ext cx="1928826" cy="1628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rgbClr val="FFFF00"/>
                </a:solidFill>
                <a:latin typeface="Times New Roman" pitchFamily="18" charset="0"/>
                <a:cs typeface="Times New Roman" pitchFamily="18" charset="0"/>
              </a:rPr>
              <a:t>Анатоксиндер</a:t>
            </a:r>
            <a:endParaRPr lang="ru-RU" sz="2000" b="1" dirty="0">
              <a:solidFill>
                <a:srgbClr val="FFFF00"/>
              </a:solidFill>
              <a:latin typeface="Times New Roman" pitchFamily="18" charset="0"/>
              <a:cs typeface="Times New Roman" pitchFamily="18" charset="0"/>
            </a:endParaRPr>
          </a:p>
        </p:txBody>
      </p:sp>
      <p:sp>
        <p:nvSpPr>
          <p:cNvPr id="10" name="Заголовок 9"/>
          <p:cNvSpPr>
            <a:spLocks noGrp="1"/>
          </p:cNvSpPr>
          <p:nvPr>
            <p:ph type="title"/>
          </p:nvPr>
        </p:nvSpPr>
        <p:spPr/>
        <p:txBody>
          <a:bodyPr>
            <a:normAutofit fontScale="90000"/>
          </a:bodyPr>
          <a:lstStyle/>
          <a:p>
            <a:r>
              <a:rPr lang="kk-KZ" b="1" dirty="0" smtClean="0">
                <a:latin typeface="Times New Roman" pitchFamily="18" charset="0"/>
                <a:cs typeface="Times New Roman" pitchFamily="18" charset="0"/>
              </a:rPr>
              <a:t>Вакциналардың алыну әдісіне қарай жіктелуі.</a:t>
            </a:r>
            <a:endParaRPr lang="kk-KZ" dirty="0"/>
          </a:p>
        </p:txBody>
      </p:sp>
      <p:sp>
        <p:nvSpPr>
          <p:cNvPr id="11" name="Стрелка вниз 10"/>
          <p:cNvSpPr/>
          <p:nvPr/>
        </p:nvSpPr>
        <p:spPr>
          <a:xfrm>
            <a:off x="2000232" y="100010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Стрелка вниз 12"/>
          <p:cNvSpPr/>
          <p:nvPr/>
        </p:nvSpPr>
        <p:spPr>
          <a:xfrm>
            <a:off x="6786578" y="100010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4000" b="1" dirty="0" smtClean="0">
                <a:solidFill>
                  <a:srgbClr val="FF0000"/>
                </a:solidFill>
                <a:latin typeface="Times New Roman" pitchFamily="18" charset="0"/>
                <a:cs typeface="Times New Roman" pitchFamily="18" charset="0"/>
              </a:rPr>
              <a:t>Вакциналардың алыну әдісіне қарай жіктелуі.</a:t>
            </a:r>
            <a:endParaRPr lang="kk-KZ" sz="40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55000" lnSpcReduction="20000"/>
          </a:bodyPr>
          <a:lstStyle/>
          <a:p>
            <a:r>
              <a:rPr lang="kk-KZ" sz="3300" b="1" dirty="0" smtClean="0">
                <a:latin typeface="Times New Roman" pitchFamily="18" charset="0"/>
                <a:cs typeface="Times New Roman" pitchFamily="18" charset="0"/>
              </a:rPr>
              <a:t>Тірі, аттенуацияланған вакциналар </a:t>
            </a:r>
            <a:r>
              <a:rPr lang="kk-KZ" sz="3300" i="1" dirty="0" smtClean="0">
                <a:latin typeface="Times New Roman" pitchFamily="18" charset="0"/>
                <a:cs typeface="Times New Roman" pitchFamily="18" charset="0"/>
              </a:rPr>
              <a:t>- </a:t>
            </a:r>
            <a:r>
              <a:rPr lang="kk-KZ" sz="3300" dirty="0" smtClean="0">
                <a:latin typeface="Times New Roman" pitchFamily="18" charset="0"/>
                <a:cs typeface="Times New Roman" pitchFamily="18" charset="0"/>
              </a:rPr>
              <a:t>микроағзаларды қолайсыз жағдайларда өсіру арқылы вируленттігін төмендету жолымен алынады</a:t>
            </a:r>
          </a:p>
          <a:p>
            <a:r>
              <a:rPr lang="kk-KZ" sz="3300" b="1" dirty="0" smtClean="0">
                <a:latin typeface="Times New Roman" pitchFamily="18" charset="0"/>
                <a:cs typeface="Times New Roman" pitchFamily="18" charset="0"/>
              </a:rPr>
              <a:t>Тірі, аттенуацияланған вакциналардың кемшілікткері</a:t>
            </a:r>
            <a:endParaRPr lang="kk-KZ" sz="3300" dirty="0" smtClean="0">
              <a:latin typeface="Times New Roman" pitchFamily="18" charset="0"/>
              <a:cs typeface="Times New Roman" pitchFamily="18" charset="0"/>
            </a:endParaRPr>
          </a:p>
          <a:p>
            <a:r>
              <a:rPr lang="kk-KZ" sz="3300" dirty="0" smtClean="0">
                <a:latin typeface="Times New Roman" pitchFamily="18" charset="0"/>
                <a:cs typeface="Times New Roman" pitchFamily="18" charset="0"/>
              </a:rPr>
              <a:t>Вакциналық вирус күшінің жоғарылауы мүмкін (вакцинаға байланысты дамыған сал)</a:t>
            </a:r>
          </a:p>
          <a:p>
            <a:r>
              <a:rPr lang="kk-KZ" sz="3300" dirty="0" smtClean="0">
                <a:latin typeface="Times New Roman" pitchFamily="18" charset="0"/>
                <a:cs typeface="Times New Roman" pitchFamily="18" charset="0"/>
              </a:rPr>
              <a:t>Басқа вакциналармен бірге енгізуге болмайды, себебі біреуінің әсері болмайды</a:t>
            </a:r>
          </a:p>
          <a:p>
            <a:r>
              <a:rPr lang="kk-KZ" sz="3300" dirty="0" smtClean="0">
                <a:latin typeface="Times New Roman" pitchFamily="18" charset="0"/>
                <a:cs typeface="Times New Roman" pitchFamily="18" charset="0"/>
              </a:rPr>
              <a:t>Термотұрақсыз</a:t>
            </a:r>
          </a:p>
          <a:p>
            <a:r>
              <a:rPr lang="kk-KZ" sz="3300" dirty="0" smtClean="0">
                <a:latin typeface="Times New Roman" pitchFamily="18" charset="0"/>
                <a:cs typeface="Times New Roman" pitchFamily="18" charset="0"/>
              </a:rPr>
              <a:t>Айналымдағы табиғы вирус вакциналық вирустың репликациялануын тежеп, әсерін төмендетеді</a:t>
            </a:r>
          </a:p>
          <a:p>
            <a:r>
              <a:rPr lang="kk-KZ" sz="3300" b="1" dirty="0" smtClean="0">
                <a:latin typeface="Times New Roman" pitchFamily="18" charset="0"/>
                <a:cs typeface="Times New Roman" pitchFamily="18" charset="0"/>
              </a:rPr>
              <a:t>Тірі, аттенуацияланған вакциналарды енгізуге болмайды:</a:t>
            </a:r>
            <a:endParaRPr lang="kk-KZ" sz="3300" dirty="0" smtClean="0">
              <a:latin typeface="Times New Roman" pitchFamily="18" charset="0"/>
              <a:cs typeface="Times New Roman" pitchFamily="18" charset="0"/>
            </a:endParaRPr>
          </a:p>
          <a:p>
            <a:r>
              <a:rPr lang="kk-KZ" sz="3300" dirty="0" smtClean="0">
                <a:latin typeface="Times New Roman" pitchFamily="18" charset="0"/>
                <a:cs typeface="Times New Roman" pitchFamily="18" charset="0"/>
              </a:rPr>
              <a:t>Стероидтық, иммунодепресанттар, радиотерапия қабылдаушы науқастарға;</a:t>
            </a:r>
          </a:p>
          <a:p>
            <a:r>
              <a:rPr lang="kk-KZ" sz="3300" dirty="0" smtClean="0">
                <a:latin typeface="Times New Roman" pitchFamily="18" charset="0"/>
                <a:cs typeface="Times New Roman" pitchFamily="18" charset="0"/>
              </a:rPr>
              <a:t>Лимофома және лейкозбен ауыратын науқастарға;</a:t>
            </a:r>
          </a:p>
          <a:p>
            <a:r>
              <a:rPr lang="kk-KZ" sz="3300" dirty="0" smtClean="0">
                <a:latin typeface="Times New Roman" pitchFamily="18" charset="0"/>
                <a:cs typeface="Times New Roman" pitchFamily="18" charset="0"/>
              </a:rPr>
              <a:t>Жүкті әйелдерге</a:t>
            </a:r>
          </a:p>
          <a:p>
            <a:r>
              <a:rPr lang="kk-KZ" sz="3300" b="1" i="1" dirty="0" smtClean="0">
                <a:latin typeface="Times New Roman" pitchFamily="18" charset="0"/>
                <a:cs typeface="Times New Roman" pitchFamily="18" charset="0"/>
              </a:rPr>
              <a:t>Өлтірілген вакциналар</a:t>
            </a:r>
            <a:r>
              <a:rPr lang="kk-KZ" sz="3300" i="1" dirty="0" smtClean="0">
                <a:latin typeface="Times New Roman" pitchFamily="18" charset="0"/>
                <a:cs typeface="Times New Roman" pitchFamily="18" charset="0"/>
              </a:rPr>
              <a:t> </a:t>
            </a:r>
            <a:r>
              <a:rPr lang="kk-KZ" sz="3300" dirty="0" smtClean="0">
                <a:latin typeface="Times New Roman" pitchFamily="18" charset="0"/>
                <a:cs typeface="Times New Roman" pitchFamily="18" charset="0"/>
              </a:rPr>
              <a:t>- жоғары иммуногенді микроағзалардың штаммдарын қыздыру, ультракүлгін сәуле және химиялық заттармен белсенділігін жою арқылы  дайындалады</a:t>
            </a:r>
          </a:p>
          <a:p>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Dokuments\Фоны\ElegantSlideM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Схема 2"/>
          <p:cNvGraphicFramePr/>
          <p:nvPr/>
        </p:nvGraphicFramePr>
        <p:xfrm>
          <a:off x="785786" y="642918"/>
          <a:ext cx="7596198"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3552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Dokuments\Фоны\ElegantSlideM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857224" y="2071678"/>
            <a:ext cx="4357718" cy="4247317"/>
          </a:xfrm>
          <a:prstGeom prst="rect">
            <a:avLst/>
          </a:prstGeom>
          <a:noFill/>
          <a:ln w="9525">
            <a:noFill/>
            <a:miter lim="800000"/>
            <a:headEnd/>
            <a:tailEnd/>
          </a:ln>
        </p:spPr>
        <p:txBody>
          <a:bodyPr>
            <a:spAutoFit/>
          </a:bodyPr>
          <a:lstStyle/>
          <a:p>
            <a:pPr eaLnBrk="1" hangingPunct="1">
              <a:defRPr/>
            </a:pPr>
            <a:r>
              <a:rPr lang="ru-RU"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a:t>
            </a:r>
            <a:r>
              <a:rPr lang="ru-RU" sz="1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Антигенпрезентациялаушы</a:t>
            </a:r>
            <a:r>
              <a:rPr lang="ru-RU"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a:t>
            </a:r>
            <a:r>
              <a:rPr lang="ru-RU" sz="1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клеткалар</a:t>
            </a:r>
            <a:r>
              <a:rPr lang="ru-RU"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a:t>
            </a:r>
            <a:r>
              <a:rPr lang="kk-KZ"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англ. </a:t>
            </a:r>
            <a:r>
              <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Antigen- presenting cell</a:t>
            </a:r>
            <a:r>
              <a:rPr lang="kk-KZ"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a:t>
            </a:r>
            <a:r>
              <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APC) – </a:t>
            </a:r>
            <a:r>
              <a:rPr lang="kk-KZ"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өзінің беттік қабатында МНС комплексімен бірге , ағзаға енген бөтен антигендерді көрсетеді. Т</a:t>
            </a:r>
            <a:r>
              <a:rPr lang="ru-RU"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a:t>
            </a:r>
            <a:r>
              <a:rPr lang="kk-KZ"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лимфоциттер Т</a:t>
            </a:r>
            <a:r>
              <a:rPr lang="ru-RU"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a:t>
            </a:r>
            <a:r>
              <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a:t>
            </a:r>
            <a:r>
              <a:rPr lang="kk-KZ"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клеткалық рецепторлары (ТС</a:t>
            </a:r>
            <a:r>
              <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R) </a:t>
            </a:r>
            <a:r>
              <a:rPr lang="kk-KZ"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арқылы осындай өосылыстарды тани алады.</a:t>
            </a:r>
            <a:r>
              <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a:t>
            </a:r>
            <a:r>
              <a:rPr lang="kk-KZ"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Яғни, антигенпрезентациялаушы клеткалар Т</a:t>
            </a:r>
            <a:r>
              <a:rPr lang="ru-RU"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a:t>
            </a:r>
            <a:r>
              <a:rPr lang="ru-RU" sz="1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–клеткаларға енген</a:t>
            </a:r>
            <a:r>
              <a:rPr lang="ru-RU"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a:t>
            </a:r>
            <a:r>
              <a:rPr lang="ru-RU" sz="1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антигендерді</a:t>
            </a:r>
            <a:r>
              <a:rPr lang="ru-RU"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a:t>
            </a:r>
            <a:r>
              <a:rPr lang="ru-RU" sz="1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көрсетеді, перезтациялайды</a:t>
            </a:r>
            <a:r>
              <a:rPr lang="ru-RU"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a:t>
            </a:r>
          </a:p>
        </p:txBody>
      </p:sp>
      <p:sp>
        <p:nvSpPr>
          <p:cNvPr id="4" name="Прямоугольник 3"/>
          <p:cNvSpPr/>
          <p:nvPr/>
        </p:nvSpPr>
        <p:spPr>
          <a:xfrm>
            <a:off x="857224" y="785794"/>
            <a:ext cx="7143800" cy="1077218"/>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ru-RU" sz="3200" b="1" cap="all" dirty="0" err="1">
                <a:ln w="9000" cmpd="sng">
                  <a:solidFill>
                    <a:schemeClr val="bg1"/>
                  </a:solidFill>
                  <a:prstDash val="solid"/>
                </a:ln>
                <a:solidFill>
                  <a:schemeClr val="bg1"/>
                </a:solidFill>
                <a:effectLst>
                  <a:reflection blurRad="12700" stA="28000" endPos="45000" dist="1000" dir="5400000" sy="-100000" algn="bl" rotWithShape="0"/>
                </a:effectLst>
              </a:rPr>
              <a:t>Антигенпрезентациялаушы</a:t>
            </a:r>
            <a:r>
              <a:rPr lang="ru-RU" sz="3200" b="1" cap="all" dirty="0">
                <a:ln w="9000" cmpd="sng">
                  <a:solidFill>
                    <a:schemeClr val="bg1"/>
                  </a:solidFill>
                  <a:prstDash val="solid"/>
                </a:ln>
                <a:solidFill>
                  <a:schemeClr val="bg1"/>
                </a:solidFill>
                <a:effectLst>
                  <a:reflection blurRad="12700" stA="28000" endPos="45000" dist="1000" dir="5400000" sy="-100000" algn="bl" rotWithShape="0"/>
                </a:effectLst>
              </a:rPr>
              <a:t> </a:t>
            </a:r>
            <a:r>
              <a:rPr lang="ru-RU" sz="3200" b="1" cap="all" dirty="0" err="1">
                <a:ln w="9000" cmpd="sng">
                  <a:solidFill>
                    <a:schemeClr val="bg1"/>
                  </a:solidFill>
                  <a:prstDash val="solid"/>
                </a:ln>
                <a:solidFill>
                  <a:schemeClr val="bg1"/>
                </a:solidFill>
                <a:effectLst>
                  <a:reflection blurRad="12700" stA="28000" endPos="45000" dist="1000" dir="5400000" sy="-100000" algn="bl" rotWithShape="0"/>
                </a:effectLst>
              </a:rPr>
              <a:t>клеткалар</a:t>
            </a:r>
            <a:r>
              <a:rPr lang="ru-RU" sz="3200" b="1" cap="all" dirty="0">
                <a:ln w="9000" cmpd="sng">
                  <a:solidFill>
                    <a:schemeClr val="bg1"/>
                  </a:solidFill>
                  <a:prstDash val="solid"/>
                </a:ln>
                <a:solidFill>
                  <a:schemeClr val="bg1"/>
                </a:solidFill>
                <a:effectLst>
                  <a:reflection blurRad="12700" stA="28000" endPos="45000" dist="1000" dir="5400000" sy="-100000" algn="bl" rotWithShape="0"/>
                </a:effectLst>
              </a:rPr>
              <a:t> </a:t>
            </a:r>
          </a:p>
        </p:txBody>
      </p:sp>
      <p:pic>
        <p:nvPicPr>
          <p:cNvPr id="5" name="Picture 7" descr="C:\Users\Канат\Desktop\Антигенпрез\images (1).jpg"/>
          <p:cNvPicPr>
            <a:picLocks noChangeAspect="1" noChangeArrowheads="1"/>
          </p:cNvPicPr>
          <p:nvPr/>
        </p:nvPicPr>
        <p:blipFill>
          <a:blip r:embed="rId3"/>
          <a:srcRect/>
          <a:stretch>
            <a:fillRect/>
          </a:stretch>
        </p:blipFill>
        <p:spPr bwMode="auto">
          <a:xfrm>
            <a:off x="5357818" y="2500306"/>
            <a:ext cx="3429024" cy="3357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909060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Dokuments\Фоны\ElegantSlideM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C:\Users\Канат\Desktop\Антигенпрез\325.jpg"/>
          <p:cNvPicPr>
            <a:picLocks noChangeAspect="1" noChangeArrowheads="1"/>
          </p:cNvPicPr>
          <p:nvPr/>
        </p:nvPicPr>
        <p:blipFill>
          <a:blip r:embed="rId3"/>
          <a:srcRect/>
          <a:stretch>
            <a:fillRect/>
          </a:stretch>
        </p:blipFill>
        <p:spPr bwMode="auto">
          <a:xfrm>
            <a:off x="1071538" y="1500174"/>
            <a:ext cx="7143768" cy="5357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571604" y="357166"/>
            <a:ext cx="6643734" cy="830997"/>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eaLnBrk="1" hangingPunct="1">
              <a:defRPr/>
            </a:pPr>
            <a:r>
              <a:rPr lang="kk-KZ"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Антигенпрезентациялаушы </a:t>
            </a:r>
          </a:p>
          <a:p>
            <a:pPr algn="ctr" eaLnBrk="1" hangingPunct="1">
              <a:defRPr/>
            </a:pPr>
            <a:r>
              <a:rPr lang="kk-KZ"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клетка құрылысы</a:t>
            </a:r>
            <a:endParaRPr lang="ru-RU"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73911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Dokuments\Фоны\ElegantSlideM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Схема 2"/>
          <p:cNvGraphicFramePr/>
          <p:nvPr/>
        </p:nvGraphicFramePr>
        <p:xfrm>
          <a:off x="1142976" y="428604"/>
          <a:ext cx="7072362" cy="6143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27218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Dokuments\Фоны\ElegantSlideM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p:cNvSpPr txBox="1">
            <a:spLocks noChangeArrowheads="1"/>
          </p:cNvSpPr>
          <p:nvPr/>
        </p:nvSpPr>
        <p:spPr bwMode="auto">
          <a:xfrm>
            <a:off x="928688" y="2143125"/>
            <a:ext cx="75723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kk-KZ" altLang="ru-RU" sz="2000" b="1">
                <a:latin typeface="Arial" panose="020B0604020202020204" pitchFamily="34" charset="0"/>
                <a:cs typeface="Arial" panose="020B0604020202020204" pitchFamily="34" charset="0"/>
              </a:rPr>
              <a:t>    Маманданған антигенпрезентациялаушы клеткалар антигендерді фагоцитоз жолымен активті түрде жаулап алады немесе МНС комплексімен бірігіп, бөтен антигендерді көрсетеді. Т</a:t>
            </a:r>
            <a:r>
              <a:rPr lang="ru-RU" altLang="ru-RU" sz="2000" b="1">
                <a:latin typeface="Arial" panose="020B0604020202020204" pitchFamily="34" charset="0"/>
                <a:cs typeface="Arial" panose="020B0604020202020204" pitchFamily="34" charset="0"/>
              </a:rPr>
              <a:t>-клеткалар осы комплексті танып, мембрана қабатында  олармен әрекетке түседі.  Бұдан кейін антигенпрезентациялаушы клеткалар  қосымша ко-</a:t>
            </a:r>
            <a:r>
              <a:rPr lang="kk-KZ" altLang="ru-RU" sz="2000" b="1">
                <a:latin typeface="Arial" panose="020B0604020202020204" pitchFamily="34" charset="0"/>
                <a:cs typeface="Arial" panose="020B0604020202020204" pitchFamily="34" charset="0"/>
              </a:rPr>
              <a:t>стимулдаушы молекулаларды өндіреді. Осы </a:t>
            </a:r>
            <a:r>
              <a:rPr lang="ru-RU" altLang="ru-RU" sz="2000" b="1">
                <a:latin typeface="Arial" panose="020B0604020202020204" pitchFamily="34" charset="0"/>
                <a:cs typeface="Arial" panose="020B0604020202020204" pitchFamily="34" charset="0"/>
              </a:rPr>
              <a:t>ко-</a:t>
            </a:r>
            <a:r>
              <a:rPr lang="kk-KZ" altLang="ru-RU" sz="2000" b="1">
                <a:latin typeface="Arial" panose="020B0604020202020204" pitchFamily="34" charset="0"/>
                <a:cs typeface="Arial" panose="020B0604020202020204" pitchFamily="34" charset="0"/>
              </a:rPr>
              <a:t>стимулдаушы молекулалар Т</a:t>
            </a:r>
            <a:r>
              <a:rPr lang="ru-RU" altLang="ru-RU" sz="2000" b="1">
                <a:latin typeface="Arial" panose="020B0604020202020204" pitchFamily="34" charset="0"/>
                <a:cs typeface="Arial" panose="020B0604020202020204" pitchFamily="34" charset="0"/>
              </a:rPr>
              <a:t>-клеткалардың жұмысын белсендіреді. </a:t>
            </a:r>
          </a:p>
          <a:p>
            <a:pPr eaLnBrk="1" hangingPunct="1"/>
            <a:r>
              <a:rPr lang="ru-RU" altLang="ru-RU" sz="2000" b="1">
                <a:latin typeface="Arial" panose="020B0604020202020204" pitchFamily="34" charset="0"/>
                <a:cs typeface="Arial" panose="020B0604020202020204" pitchFamily="34" charset="0"/>
              </a:rPr>
              <a:t>      Ко-</a:t>
            </a:r>
            <a:r>
              <a:rPr lang="kk-KZ" altLang="ru-RU" sz="2000" b="1">
                <a:latin typeface="Arial" panose="020B0604020202020204" pitchFamily="34" charset="0"/>
                <a:cs typeface="Arial" panose="020B0604020202020204" pitchFamily="34" charset="0"/>
              </a:rPr>
              <a:t>стимулдаушы молекулалардың экспрессиясы маманданған антигенпрезентациялаушы клеткалардың негізгі қасиеті болып табылады.</a:t>
            </a:r>
            <a:endParaRPr lang="ru-RU" altLang="ru-RU" sz="2000" b="1">
              <a:latin typeface="Arial" panose="020B0604020202020204" pitchFamily="34" charset="0"/>
              <a:cs typeface="Arial" panose="020B0604020202020204" pitchFamily="34" charset="0"/>
            </a:endParaRPr>
          </a:p>
          <a:p>
            <a:pPr eaLnBrk="1" hangingPunct="1"/>
            <a:endParaRPr lang="ru-RU" altLang="ru-RU" sz="2000" b="1">
              <a:latin typeface="Arial" panose="020B0604020202020204" pitchFamily="34" charset="0"/>
              <a:cs typeface="Arial" panose="020B0604020202020204" pitchFamily="34" charset="0"/>
            </a:endParaRPr>
          </a:p>
          <a:p>
            <a:pPr eaLnBrk="1" hangingPunct="1"/>
            <a:r>
              <a:rPr lang="kk-KZ" altLang="ru-RU" sz="2000" b="1">
                <a:latin typeface="Arial" panose="020B0604020202020204" pitchFamily="34" charset="0"/>
                <a:cs typeface="Arial" panose="020B0604020202020204" pitchFamily="34" charset="0"/>
              </a:rPr>
              <a:t> </a:t>
            </a:r>
            <a:endParaRPr lang="ru-RU" altLang="ru-RU" sz="2000" b="1">
              <a:latin typeface="Arial" panose="020B0604020202020204" pitchFamily="34" charset="0"/>
              <a:cs typeface="Arial" panose="020B0604020202020204" pitchFamily="34" charset="0"/>
            </a:endParaRPr>
          </a:p>
        </p:txBody>
      </p:sp>
      <p:sp>
        <p:nvSpPr>
          <p:cNvPr id="5" name="Прямоугольник 4"/>
          <p:cNvSpPr/>
          <p:nvPr/>
        </p:nvSpPr>
        <p:spPr>
          <a:xfrm>
            <a:off x="1785918" y="642918"/>
            <a:ext cx="6000792" cy="1384995"/>
          </a:xfrm>
          <a:prstGeom prst="rect">
            <a:avLst/>
          </a:prstGeom>
        </p:spPr>
        <p:txBody>
          <a:bodyPr>
            <a:spAutoFit/>
          </a:bodyPr>
          <a:lstStyle/>
          <a:p>
            <a:pPr algn="ctr" eaLnBrk="1" hangingPunct="1">
              <a:defRPr/>
            </a:pPr>
            <a:r>
              <a:rPr lang="kk-KZ" sz="28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pitchFamily="34" charset="0"/>
                <a:cs typeface="Arial" pitchFamily="34" charset="0"/>
              </a:rPr>
              <a:t>Маманданған антигенпрезентациялаушы клеткалар </a:t>
            </a:r>
            <a:endParaRPr lang="ru-RU" sz="28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val="40093078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857232"/>
            <a:ext cx="4357718" cy="5840435"/>
          </a:xfrm>
        </p:spPr>
        <p:txBody>
          <a:bodyPr>
            <a:normAutofit/>
          </a:bodyPr>
          <a:lstStyle/>
          <a:p>
            <a:r>
              <a:rPr lang="kk-KZ" sz="2000" dirty="0" smtClean="0">
                <a:latin typeface="Times New Roman" pitchFamily="18" charset="0"/>
                <a:cs typeface="Times New Roman" pitchFamily="18" charset="0"/>
              </a:rPr>
              <a:t> Барлық табиғи Антигендер белгілі бір б и о л о- гиялық түрге тән, ал өзара олар тәнсіз, яғни әр түрге тән. Физико-химиялық қасиеттеріне қарай олар кор пускулдық (мысалы бактериялар), ерігіштік (мысалы </a:t>
            </a:r>
            <a:r>
              <a:rPr lang="kk-KZ" sz="2000" dirty="0" smtClean="0">
                <a:latin typeface="Times New Roman" pitchFamily="18" charset="0"/>
                <a:cs typeface="Times New Roman" pitchFamily="18" charset="0"/>
                <a:hlinkClick r:id="rId2" tooltip="Токсиндер (мұндай бет жоқ)"/>
              </a:rPr>
              <a:t>токсиндер</a:t>
            </a:r>
            <a:r>
              <a:rPr lang="kk-KZ" sz="2000" dirty="0" smtClean="0">
                <a:latin typeface="Times New Roman" pitchFamily="18" charset="0"/>
                <a:cs typeface="Times New Roman" pitchFamily="18" charset="0"/>
              </a:rPr>
              <a:t> мен </a:t>
            </a:r>
            <a:r>
              <a:rPr lang="kk-KZ" sz="2000" dirty="0" smtClean="0">
                <a:latin typeface="Times New Roman" pitchFamily="18" charset="0"/>
                <a:cs typeface="Times New Roman" pitchFamily="18" charset="0"/>
                <a:hlinkClick r:id="rId3" tooltip="Ферментер (мұндай бет жоқ)"/>
              </a:rPr>
              <a:t>ферментер</a:t>
            </a:r>
            <a:r>
              <a:rPr lang="kk-KZ" sz="2000" dirty="0" smtClean="0">
                <a:latin typeface="Times New Roman" pitchFamily="18" charset="0"/>
                <a:cs typeface="Times New Roman" pitchFamily="18" charset="0"/>
              </a:rPr>
              <a:t>) болып бөлінеді. Антигендер қүрамында әрдайым иммундық жауаптың тәндігіне жауапкер детерминанттар болады. Бұл жауапкершілік Т-лимфоциттердің рецепторларына жабысу және қорғаныс жауаптарын тұрақтандырумен байланысты.</a:t>
            </a:r>
            <a:endParaRPr lang="kk-KZ" sz="2000" dirty="0">
              <a:latin typeface="Times New Roman" pitchFamily="18" charset="0"/>
              <a:cs typeface="Times New Roman" pitchFamily="18" charset="0"/>
            </a:endParaRPr>
          </a:p>
        </p:txBody>
      </p:sp>
      <p:pic>
        <p:nvPicPr>
          <p:cNvPr id="28674" name="Picture 2" descr="Картинки по запросу антигендер"/>
          <p:cNvPicPr>
            <a:picLocks noChangeAspect="1" noChangeArrowheads="1"/>
          </p:cNvPicPr>
          <p:nvPr/>
        </p:nvPicPr>
        <p:blipFill>
          <a:blip r:embed="rId4" cstate="print"/>
          <a:srcRect/>
          <a:stretch>
            <a:fillRect/>
          </a:stretch>
        </p:blipFill>
        <p:spPr bwMode="auto">
          <a:xfrm>
            <a:off x="4929190" y="928670"/>
            <a:ext cx="4071966" cy="5143536"/>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Dokuments\Фоны\ElegantSlideM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2"/>
          <p:cNvSpPr txBox="1">
            <a:spLocks noChangeArrowheads="1"/>
          </p:cNvSpPr>
          <p:nvPr/>
        </p:nvSpPr>
        <p:spPr bwMode="auto">
          <a:xfrm>
            <a:off x="4714875" y="1857375"/>
            <a:ext cx="392906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kk-KZ" altLang="ru-RU" sz="2000" b="1">
                <a:latin typeface="Arial" panose="020B0604020202020204" pitchFamily="34" charset="0"/>
                <a:cs typeface="Arial" panose="020B0604020202020204" pitchFamily="34" charset="0"/>
              </a:rPr>
              <a:t>      </a:t>
            </a:r>
            <a:r>
              <a:rPr lang="kk-KZ" altLang="ru-RU" sz="2000" b="1">
                <a:solidFill>
                  <a:srgbClr val="00B050"/>
                </a:solidFill>
                <a:latin typeface="Arial" panose="020B0604020202020204" pitchFamily="34" charset="0"/>
                <a:cs typeface="Arial" panose="020B0604020202020204" pitchFamily="34" charset="0"/>
              </a:rPr>
              <a:t>ДЕНДРИТТІ КЛЕТКАЛАР </a:t>
            </a:r>
            <a:r>
              <a:rPr lang="ru-RU" altLang="ru-RU" sz="2000" b="1">
                <a:latin typeface="Arial" panose="020B0604020202020204" pitchFamily="34" charset="0"/>
                <a:cs typeface="Arial" panose="020B0604020202020204" pitchFamily="34" charset="0"/>
              </a:rPr>
              <a:t>-  </a:t>
            </a:r>
            <a:r>
              <a:rPr lang="kk-KZ" altLang="ru-RU" sz="2000" b="1">
                <a:latin typeface="Arial" panose="020B0604020202020204" pitchFamily="34" charset="0"/>
                <a:cs typeface="Arial" panose="020B0604020202020204" pitchFamily="34" charset="0"/>
              </a:rPr>
              <a:t>маманданған антигенпрезентациялаушы клеткалар ішіндегі маңыздысы болып табылады. Белсенді күйдегі дендритті клеткалар Т</a:t>
            </a:r>
            <a:r>
              <a:rPr lang="ru-RU" altLang="ru-RU" sz="2000" b="1">
                <a:latin typeface="Arial" panose="020B0604020202020204" pitchFamily="34" charset="0"/>
                <a:cs typeface="Arial" panose="020B0604020202020204" pitchFamily="34" charset="0"/>
              </a:rPr>
              <a:t>-</a:t>
            </a:r>
            <a:r>
              <a:rPr lang="kk-KZ" altLang="ru-RU" sz="2000" b="1">
                <a:latin typeface="Arial" panose="020B0604020202020204" pitchFamily="34" charset="0"/>
                <a:cs typeface="Arial" panose="020B0604020202020204" pitchFamily="34" charset="0"/>
              </a:rPr>
              <a:t>хелперлерді активті қалыпқа әкеледі. Себебі, олардың беттік қабатында </a:t>
            </a:r>
            <a:r>
              <a:rPr lang="ru-RU" altLang="ru-RU" sz="2000" b="1">
                <a:latin typeface="Arial" panose="020B0604020202020204" pitchFamily="34" charset="0"/>
                <a:cs typeface="Arial" panose="020B0604020202020204" pitchFamily="34" charset="0"/>
              </a:rPr>
              <a:t>В7 </a:t>
            </a:r>
            <a:r>
              <a:rPr lang="kk-KZ" altLang="ru-RU" sz="2000" b="1">
                <a:latin typeface="Arial" panose="020B0604020202020204" pitchFamily="34" charset="0"/>
                <a:cs typeface="Arial" panose="020B0604020202020204" pitchFamily="34" charset="0"/>
              </a:rPr>
              <a:t>нәруыз ко</a:t>
            </a:r>
            <a:r>
              <a:rPr lang="ru-RU" altLang="ru-RU" sz="2000" b="1">
                <a:latin typeface="Arial" panose="020B0604020202020204" pitchFamily="34" charset="0"/>
                <a:cs typeface="Arial" panose="020B0604020202020204" pitchFamily="34" charset="0"/>
              </a:rPr>
              <a:t>-</a:t>
            </a:r>
            <a:r>
              <a:rPr lang="kk-KZ" altLang="ru-RU" sz="2000" b="1">
                <a:latin typeface="Arial" panose="020B0604020202020204" pitchFamily="34" charset="0"/>
                <a:cs typeface="Arial" panose="020B0604020202020204" pitchFamily="34" charset="0"/>
              </a:rPr>
              <a:t>стимулдаушы молекулалар кездеседі.  </a:t>
            </a:r>
            <a:endParaRPr lang="ru-RU" altLang="ru-RU" sz="2000" b="1">
              <a:latin typeface="Arial" panose="020B0604020202020204" pitchFamily="34" charset="0"/>
              <a:cs typeface="Arial" panose="020B0604020202020204" pitchFamily="34" charset="0"/>
            </a:endParaRPr>
          </a:p>
        </p:txBody>
      </p:sp>
      <p:sp>
        <p:nvSpPr>
          <p:cNvPr id="3" name="Прямоугольник 2"/>
          <p:cNvSpPr/>
          <p:nvPr/>
        </p:nvSpPr>
        <p:spPr>
          <a:xfrm>
            <a:off x="2071670" y="500042"/>
            <a:ext cx="5613140" cy="707886"/>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lgn="ctr" eaLnBrk="1" hangingPunct="1">
              <a:defRPr/>
            </a:pPr>
            <a:r>
              <a:rPr lang="kk-KZ"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Дендритті клеткалар </a:t>
            </a:r>
            <a:endParaRPr lang="ru-R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pic>
        <p:nvPicPr>
          <p:cNvPr id="9221" name="Рисунок 6" descr="http://www.eurolab.ua/img/st_img/12_09/mikro_dendr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2000250"/>
            <a:ext cx="3571875"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9445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Dokuments\Фоны\ElegantSlideM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2"/>
          <p:cNvSpPr txBox="1">
            <a:spLocks noChangeArrowheads="1"/>
          </p:cNvSpPr>
          <p:nvPr/>
        </p:nvSpPr>
        <p:spPr bwMode="auto">
          <a:xfrm>
            <a:off x="642910" y="642918"/>
            <a:ext cx="8286808" cy="923330"/>
          </a:xfrm>
          <a:prstGeom prst="rect">
            <a:avLst/>
          </a:prstGeom>
          <a:noFill/>
          <a:ln w="9525">
            <a:noFill/>
            <a:miter lim="800000"/>
            <a:headEnd/>
            <a:tailEnd/>
          </a:ln>
        </p:spPr>
        <p:txBody>
          <a:bodyPr>
            <a:spAutoFit/>
          </a:bodyPr>
          <a:lstStyle/>
          <a:p>
            <a:pPr algn="ctr" eaLnBrk="1" hangingPunct="1">
              <a:defRPr/>
            </a:pPr>
            <a:r>
              <a:rPr lang="kk-KZ" sz="3600" b="1" cap="all" dirty="0">
                <a:ln w="9000" cmpd="sng">
                  <a:solidFill>
                    <a:srgbClr val="FF0000"/>
                  </a:solidFill>
                  <a:prstDash val="solid"/>
                </a:ln>
                <a:solidFill>
                  <a:srgbClr val="FF0000"/>
                </a:solidFill>
                <a:effectLst>
                  <a:reflection blurRad="12700" stA="28000" endPos="45000" dist="1000" dir="5400000" sy="-100000" algn="bl" rotWithShape="0"/>
                </a:effectLst>
              </a:rPr>
              <a:t>Макрофагтар</a:t>
            </a:r>
          </a:p>
          <a:p>
            <a:pPr algn="ctr" eaLnBrk="1" hangingPunct="1">
              <a:defRPr/>
            </a:pPr>
            <a:endParaRPr lang="kk-KZ" sz="1800" b="1" cap="all" dirty="0">
              <a:ln w="9000" cmpd="sng">
                <a:solidFill>
                  <a:srgbClr val="FF0000"/>
                </a:solidFill>
                <a:prstDash val="solid"/>
              </a:ln>
              <a:solidFill>
                <a:srgbClr val="FF0000"/>
              </a:solidFill>
              <a:effectLst>
                <a:reflection blurRad="12700" stA="28000" endPos="45000" dist="1000" dir="5400000" sy="-100000" algn="bl" rotWithShape="0"/>
              </a:effectLst>
            </a:endParaRPr>
          </a:p>
        </p:txBody>
      </p:sp>
      <p:sp>
        <p:nvSpPr>
          <p:cNvPr id="6" name="Rectangle 2"/>
          <p:cNvSpPr txBox="1">
            <a:spLocks noChangeArrowheads="1"/>
          </p:cNvSpPr>
          <p:nvPr/>
        </p:nvSpPr>
        <p:spPr bwMode="auto">
          <a:xfrm>
            <a:off x="714375" y="42862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ru-RU" altLang="ru-RU" sz="4000">
              <a:solidFill>
                <a:schemeClr val="tx2"/>
              </a:solidFill>
            </a:endParaRPr>
          </a:p>
        </p:txBody>
      </p:sp>
      <p:sp>
        <p:nvSpPr>
          <p:cNvPr id="7" name="Rectangle 3"/>
          <p:cNvSpPr txBox="1">
            <a:spLocks noChangeArrowheads="1"/>
          </p:cNvSpPr>
          <p:nvPr/>
        </p:nvSpPr>
        <p:spPr bwMode="auto">
          <a:xfrm>
            <a:off x="857250" y="1714500"/>
            <a:ext cx="77724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pPr>
            <a:r>
              <a:rPr lang="ru-RU" altLang="ru-RU" sz="2000" b="1">
                <a:solidFill>
                  <a:srgbClr val="002060"/>
                </a:solidFill>
                <a:latin typeface="Arial" panose="020B0604020202020204" pitchFamily="34" charset="0"/>
                <a:cs typeface="Arial" panose="020B0604020202020204" pitchFamily="34" charset="0"/>
              </a:rPr>
              <a:t>          МАКРОФАГТАР- </a:t>
            </a:r>
            <a:r>
              <a:rPr lang="kk-KZ" altLang="ru-RU" sz="2000" b="1">
                <a:solidFill>
                  <a:srgbClr val="002060"/>
                </a:solidFill>
                <a:latin typeface="Arial" panose="020B0604020202020204" pitchFamily="34" charset="0"/>
                <a:cs typeface="Arial" panose="020B0604020202020204" pitchFamily="34" charset="0"/>
              </a:rPr>
              <a:t>маманданған антигенперезентациялаушы клеткалардың бір өкілі.Олар </a:t>
            </a:r>
            <a:r>
              <a:rPr lang="en-US" altLang="ru-RU" sz="2000" b="1">
                <a:solidFill>
                  <a:srgbClr val="FF0000"/>
                </a:solidFill>
                <a:latin typeface="Arial" panose="020B0604020202020204" pitchFamily="34" charset="0"/>
                <a:cs typeface="Arial" panose="020B0604020202020204" pitchFamily="34" charset="0"/>
              </a:rPr>
              <a:t>CD-4</a:t>
            </a:r>
            <a:r>
              <a:rPr lang="kk-KZ" altLang="ru-RU" sz="2000" b="1">
                <a:solidFill>
                  <a:srgbClr val="FF0000"/>
                </a:solidFill>
                <a:latin typeface="Arial" panose="020B0604020202020204" pitchFamily="34" charset="0"/>
                <a:cs typeface="Arial" panose="020B0604020202020204" pitchFamily="34" charset="0"/>
              </a:rPr>
              <a:t> оң </a:t>
            </a:r>
            <a:r>
              <a:rPr lang="kk-KZ" altLang="ru-RU" sz="2000" b="1">
                <a:solidFill>
                  <a:srgbClr val="002060"/>
                </a:solidFill>
                <a:latin typeface="Arial" panose="020B0604020202020204" pitchFamily="34" charset="0"/>
                <a:cs typeface="Arial" panose="020B0604020202020204" pitchFamily="34" charset="0"/>
              </a:rPr>
              <a:t>клеткалар болып табылады.</a:t>
            </a:r>
            <a:r>
              <a:rPr lang="ru-RU" altLang="ru-RU" sz="2000" b="1">
                <a:solidFill>
                  <a:srgbClr val="002060"/>
                </a:solidFill>
                <a:latin typeface="Arial" panose="020B0604020202020204" pitchFamily="34" charset="0"/>
                <a:cs typeface="Arial" panose="020B0604020202020204" pitchFamily="34" charset="0"/>
              </a:rPr>
              <a:t> </a:t>
            </a:r>
          </a:p>
          <a:p>
            <a:pPr eaLnBrk="1" hangingPunct="1">
              <a:lnSpc>
                <a:spcPct val="90000"/>
              </a:lnSpc>
              <a:spcBef>
                <a:spcPct val="20000"/>
              </a:spcBef>
            </a:pPr>
            <a:r>
              <a:rPr lang="ru-RU" altLang="ru-RU" sz="2000" b="1">
                <a:solidFill>
                  <a:srgbClr val="002060"/>
                </a:solidFill>
                <a:latin typeface="Arial" panose="020B0604020202020204" pitchFamily="34" charset="0"/>
                <a:cs typeface="Arial" panose="020B0604020202020204" pitchFamily="34" charset="0"/>
              </a:rPr>
              <a:t>          Макрофагтарыдың негізгі биологиялық функциялары:</a:t>
            </a:r>
          </a:p>
        </p:txBody>
      </p:sp>
      <p:sp>
        <p:nvSpPr>
          <p:cNvPr id="10246" name="Прямоугольник 7"/>
          <p:cNvSpPr>
            <a:spLocks noChangeArrowheads="1"/>
          </p:cNvSpPr>
          <p:nvPr/>
        </p:nvSpPr>
        <p:spPr bwMode="auto">
          <a:xfrm>
            <a:off x="1285875" y="3214688"/>
            <a:ext cx="5929313"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Font typeface="Wingdings" panose="05000000000000000000" pitchFamily="2" charset="2"/>
              <a:buChar char="v"/>
            </a:pPr>
            <a:r>
              <a:rPr lang="ru-RU" altLang="ru-RU" sz="2000" b="1">
                <a:solidFill>
                  <a:srgbClr val="002060"/>
                </a:solidFill>
                <a:latin typeface="Arial" panose="020B0604020202020204" pitchFamily="34" charset="0"/>
                <a:cs typeface="Arial" panose="020B0604020202020204" pitchFamily="34" charset="0"/>
              </a:rPr>
              <a:t>Фагоцитоз;</a:t>
            </a:r>
          </a:p>
          <a:p>
            <a:pPr eaLnBrk="1" hangingPunct="1">
              <a:lnSpc>
                <a:spcPct val="90000"/>
              </a:lnSpc>
              <a:spcBef>
                <a:spcPct val="20000"/>
              </a:spcBef>
              <a:buFont typeface="Wingdings" panose="05000000000000000000" pitchFamily="2" charset="2"/>
              <a:buChar char="v"/>
            </a:pPr>
            <a:r>
              <a:rPr lang="kk-KZ" altLang="ru-RU" sz="2000" b="1">
                <a:solidFill>
                  <a:srgbClr val="002060"/>
                </a:solidFill>
                <a:latin typeface="Arial" panose="020B0604020202020204" pitchFamily="34" charset="0"/>
                <a:cs typeface="Arial" panose="020B0604020202020204" pitchFamily="34" charset="0"/>
              </a:rPr>
              <a:t>Биоактивті заттар секрециясы;</a:t>
            </a:r>
          </a:p>
          <a:p>
            <a:pPr eaLnBrk="1" hangingPunct="1">
              <a:lnSpc>
                <a:spcPct val="90000"/>
              </a:lnSpc>
              <a:spcBef>
                <a:spcPct val="20000"/>
              </a:spcBef>
              <a:buFont typeface="Wingdings" panose="05000000000000000000" pitchFamily="2" charset="2"/>
              <a:buChar char="v"/>
            </a:pPr>
            <a:r>
              <a:rPr lang="kk-KZ" altLang="ru-RU" sz="2000" b="1">
                <a:solidFill>
                  <a:srgbClr val="002060"/>
                </a:solidFill>
                <a:latin typeface="Arial" panose="020B0604020202020204" pitchFamily="34" charset="0"/>
                <a:cs typeface="Arial" panose="020B0604020202020204" pitchFamily="34" charset="0"/>
              </a:rPr>
              <a:t>Т</a:t>
            </a:r>
            <a:r>
              <a:rPr lang="ru-RU" altLang="ru-RU" sz="2000" b="1">
                <a:solidFill>
                  <a:srgbClr val="002060"/>
                </a:solidFill>
                <a:latin typeface="Arial" panose="020B0604020202020204" pitchFamily="34" charset="0"/>
                <a:cs typeface="Arial" panose="020B0604020202020204" pitchFamily="34" charset="0"/>
              </a:rPr>
              <a:t>- </a:t>
            </a:r>
            <a:r>
              <a:rPr lang="kk-KZ" altLang="ru-RU" sz="2000" b="1">
                <a:solidFill>
                  <a:srgbClr val="002060"/>
                </a:solidFill>
                <a:latin typeface="Arial" panose="020B0604020202020204" pitchFamily="34" charset="0"/>
                <a:cs typeface="Arial" panose="020B0604020202020204" pitchFamily="34" charset="0"/>
              </a:rPr>
              <a:t>және В</a:t>
            </a:r>
            <a:r>
              <a:rPr lang="ru-RU" altLang="ru-RU" sz="2000" b="1">
                <a:solidFill>
                  <a:srgbClr val="002060"/>
                </a:solidFill>
                <a:latin typeface="Arial" panose="020B0604020202020204" pitchFamily="34" charset="0"/>
                <a:cs typeface="Arial" panose="020B0604020202020204" pitchFamily="34" charset="0"/>
              </a:rPr>
              <a:t>- лимфоцит </a:t>
            </a:r>
            <a:r>
              <a:rPr lang="kk-KZ" altLang="ru-RU" sz="2000" b="1">
                <a:solidFill>
                  <a:srgbClr val="002060"/>
                </a:solidFill>
                <a:latin typeface="Arial" panose="020B0604020202020204" pitchFamily="34" charset="0"/>
                <a:cs typeface="Arial" panose="020B0604020202020204" pitchFamily="34" charset="0"/>
              </a:rPr>
              <a:t>антигендер материалдарын презентациялау;</a:t>
            </a:r>
          </a:p>
          <a:p>
            <a:pPr eaLnBrk="1" hangingPunct="1">
              <a:lnSpc>
                <a:spcPct val="90000"/>
              </a:lnSpc>
              <a:spcBef>
                <a:spcPct val="20000"/>
              </a:spcBef>
              <a:buFont typeface="Wingdings" panose="05000000000000000000" pitchFamily="2" charset="2"/>
              <a:buChar char="v"/>
            </a:pPr>
            <a:r>
              <a:rPr lang="kk-KZ" altLang="ru-RU" sz="2000" b="1">
                <a:solidFill>
                  <a:srgbClr val="002060"/>
                </a:solidFill>
                <a:latin typeface="Arial" panose="020B0604020202020204" pitchFamily="34" charset="0"/>
                <a:cs typeface="Arial" panose="020B0604020202020204" pitchFamily="34" charset="0"/>
              </a:rPr>
              <a:t>Қабыну индукциясы;</a:t>
            </a:r>
          </a:p>
          <a:p>
            <a:pPr eaLnBrk="1" hangingPunct="1">
              <a:lnSpc>
                <a:spcPct val="90000"/>
              </a:lnSpc>
              <a:spcBef>
                <a:spcPct val="20000"/>
              </a:spcBef>
              <a:buFont typeface="Wingdings" panose="05000000000000000000" pitchFamily="2" charset="2"/>
              <a:buChar char="v"/>
            </a:pPr>
            <a:r>
              <a:rPr lang="kk-KZ" altLang="ru-RU" sz="2000" b="1">
                <a:solidFill>
                  <a:srgbClr val="002060"/>
                </a:solidFill>
                <a:latin typeface="Arial" panose="020B0604020202020204" pitchFamily="34" charset="0"/>
                <a:cs typeface="Arial" panose="020B0604020202020204" pitchFamily="34" charset="0"/>
              </a:rPr>
              <a:t>Клеткааралық әрекеттесулерге, гуморальдық және клеткалық иммунитетке қатысу;</a:t>
            </a:r>
          </a:p>
          <a:p>
            <a:pPr eaLnBrk="1" hangingPunct="1">
              <a:lnSpc>
                <a:spcPct val="90000"/>
              </a:lnSpc>
              <a:spcBef>
                <a:spcPct val="20000"/>
              </a:spcBef>
              <a:buFont typeface="Wingdings" panose="05000000000000000000" pitchFamily="2" charset="2"/>
              <a:buChar char="v"/>
            </a:pPr>
            <a:r>
              <a:rPr lang="kk-KZ" altLang="ru-RU" sz="2000" b="1">
                <a:solidFill>
                  <a:srgbClr val="002060"/>
                </a:solidFill>
                <a:latin typeface="Arial" panose="020B0604020202020204" pitchFamily="34" charset="0"/>
                <a:cs typeface="Arial" panose="020B0604020202020204" pitchFamily="34" charset="0"/>
              </a:rPr>
              <a:t>Регенерация және инволюция процесстеріне қатысу.</a:t>
            </a:r>
            <a:endParaRPr lang="ru-RU" altLang="ru-RU" sz="2000" b="1">
              <a:solidFill>
                <a:srgbClr val="002060"/>
              </a:solidFill>
              <a:latin typeface="Arial" panose="020B0604020202020204" pitchFamily="34" charset="0"/>
              <a:cs typeface="Arial" panose="020B0604020202020204" pitchFamily="34" charset="0"/>
            </a:endParaRPr>
          </a:p>
        </p:txBody>
      </p:sp>
      <p:pic>
        <p:nvPicPr>
          <p:cNvPr id="10247" name="Рисунок 9" descr="http://www.eurolab.ua/img/st_img/12_09/mikro_makrof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3500438"/>
            <a:ext cx="25003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282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par>
                          <p:cTn id="8" fill="hold" nodeType="afterGroup">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linds(vertical)">
                                      <p:cBhvr>
                                        <p:cTn id="11" dur="500"/>
                                        <p:tgtEl>
                                          <p:spTgt spid="7">
                                            <p:txEl>
                                              <p:pRg st="0" end="0"/>
                                            </p:txEl>
                                          </p:spTgt>
                                        </p:tgtEl>
                                      </p:cBhvr>
                                    </p:animEffect>
                                  </p:childTnLst>
                                </p:cTn>
                              </p:par>
                            </p:childTnLst>
                          </p:cTn>
                        </p:par>
                        <p:par>
                          <p:cTn id="12" fill="hold" nodeType="afterGroup">
                            <p:stCondLst>
                              <p:cond delay="1000"/>
                            </p:stCondLst>
                            <p:childTnLst>
                              <p:par>
                                <p:cTn id="13" presetID="3" presetClass="entr" presetSubtype="5"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linds(vertical)">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Dokuments\Фоны\ElegantSlideM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1428728" y="642918"/>
            <a:ext cx="6286528" cy="1077218"/>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eaLnBrk="1" hangingPunct="1">
              <a:defRPr/>
            </a:pPr>
            <a:r>
              <a:rPr lang="ru-RU" sz="3200" b="1">
                <a:solidFill>
                  <a:schemeClr val="bg1"/>
                </a:solidFill>
              </a:rPr>
              <a:t>Макрофагтардың иммундық жүйедегі рөлі </a:t>
            </a:r>
          </a:p>
        </p:txBody>
      </p:sp>
      <p:pic>
        <p:nvPicPr>
          <p:cNvPr id="4" name="Picture 6"/>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428625" y="1857375"/>
            <a:ext cx="8286750"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7093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Dokuments\Фоны\ElegantSlideM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4"/>
          <p:cNvSpPr>
            <a:spLocks noGrp="1" noChangeArrowheads="1"/>
          </p:cNvSpPr>
          <p:nvPr>
            <p:ph type="title"/>
          </p:nvPr>
        </p:nvSpPr>
        <p:spPr>
          <a:xfrm>
            <a:off x="928688" y="0"/>
            <a:ext cx="7772400" cy="908050"/>
          </a:xfrm>
        </p:spPr>
        <p:txBody>
          <a:bodyPr/>
          <a:lstStyle/>
          <a:p>
            <a:pPr eaLnBrk="1" hangingPunct="1"/>
            <a:r>
              <a:rPr lang="ru-RU" altLang="ru-RU" b="1" smtClean="0">
                <a:solidFill>
                  <a:srgbClr val="002060"/>
                </a:solidFill>
              </a:rPr>
              <a:t>Ұлпалық макрофагтар</a:t>
            </a:r>
            <a:endParaRPr lang="ru-RU" altLang="ru-RU" smtClean="0">
              <a:solidFill>
                <a:srgbClr val="002060"/>
              </a:solidFill>
            </a:endParaRPr>
          </a:p>
        </p:txBody>
      </p:sp>
      <p:graphicFrame>
        <p:nvGraphicFramePr>
          <p:cNvPr id="11374" name="Group 110"/>
          <p:cNvGraphicFramePr>
            <a:graphicFrameLocks noGrp="1"/>
          </p:cNvGraphicFramePr>
          <p:nvPr>
            <p:ph type="tbl" idx="1"/>
          </p:nvPr>
        </p:nvGraphicFramePr>
        <p:xfrm>
          <a:off x="785813" y="1143000"/>
          <a:ext cx="7821612" cy="4975225"/>
        </p:xfrm>
        <a:graphic>
          <a:graphicData uri="http://schemas.openxmlformats.org/drawingml/2006/table">
            <a:tbl>
              <a:tblPr/>
              <a:tblGrid>
                <a:gridCol w="2682875"/>
                <a:gridCol w="5138737"/>
              </a:tblGrid>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chemeClr val="tx1"/>
                          </a:solidFill>
                          <a:effectLst/>
                          <a:latin typeface="Arial" charset="0"/>
                          <a:cs typeface="Arial" charset="0"/>
                        </a:rPr>
                        <a:t>ҰЛПАЛАР</a:t>
                      </a:r>
                      <a:endParaRPr kumimoji="0" lang="ru-RU" sz="2000" b="1" i="0" u="none" strike="noStrike" cap="none" normalizeH="0" baseline="0" smtClean="0">
                        <a:ln>
                          <a:noFill/>
                        </a:ln>
                        <a:solidFill>
                          <a:schemeClr val="accent2"/>
                        </a:solidFill>
                        <a:effectLst/>
                        <a:latin typeface="Arial" charset="0"/>
                        <a:cs typeface="Arial" charset="0"/>
                      </a:endParaRPr>
                    </a:p>
                  </a:txBody>
                  <a:tcPr marT="45726" marB="45726" horzOverflow="overflow">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КЛЕТКАЛАР</a:t>
                      </a:r>
                      <a:endParaRPr kumimoji="0" lang="ru-RU" sz="2000" b="1" i="0" u="none" strike="noStrike" cap="none" normalizeH="0" baseline="0" smtClean="0">
                        <a:ln>
                          <a:noFill/>
                        </a:ln>
                        <a:solidFill>
                          <a:schemeClr val="accent2"/>
                        </a:solidFill>
                        <a:effectLst/>
                        <a:latin typeface="Arial" charset="0"/>
                        <a:cs typeface="Arial" charset="0"/>
                      </a:endParaRPr>
                    </a:p>
                  </a:txBody>
                  <a:tcPr marT="45726" marB="45726" horzOverflow="overflow">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lnTlToBr>
                      <a:noFill/>
                    </a:lnTlToBr>
                    <a:lnBlToTr>
                      <a:noFill/>
                    </a:lnBlToTr>
                    <a:solidFill>
                      <a:srgbClr val="0070C0"/>
                    </a:solid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Сүйек кемігі</a:t>
                      </a:r>
                      <a:endParaRPr kumimoji="0" lang="ru-RU" sz="2000" b="1" i="0" u="none" strike="noStrike" cap="none" normalizeH="0" baseline="0" smtClean="0">
                        <a:ln>
                          <a:noFill/>
                        </a:ln>
                        <a:solidFill>
                          <a:schemeClr val="accent2"/>
                        </a:solidFill>
                        <a:effectLst/>
                        <a:latin typeface="Arial" charset="0"/>
                        <a:cs typeface="Arial" charset="0"/>
                      </a:endParaRPr>
                    </a:p>
                  </a:txBody>
                  <a:tcPr marT="45726" marB="45726" horzOverflow="overflow">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Промоноциттер, моноциттер</a:t>
                      </a:r>
                      <a:endParaRPr kumimoji="0" lang="ru-RU" sz="2000" b="1" i="0" u="none" strike="noStrike" cap="none" normalizeH="0" baseline="0" smtClean="0">
                        <a:ln>
                          <a:noFill/>
                        </a:ln>
                        <a:solidFill>
                          <a:schemeClr val="accent2"/>
                        </a:solidFill>
                        <a:effectLst/>
                        <a:latin typeface="Arial" charset="0"/>
                        <a:cs typeface="Arial" charset="0"/>
                      </a:endParaRPr>
                    </a:p>
                  </a:txBody>
                  <a:tcPr marT="45726" marB="45726" horzOverflow="overflow">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chemeClr val="tx1"/>
                          </a:solidFill>
                          <a:effectLst/>
                          <a:latin typeface="Arial" charset="0"/>
                          <a:cs typeface="Arial" charset="0"/>
                        </a:rPr>
                        <a:t>Қан</a:t>
                      </a:r>
                      <a:endParaRPr kumimoji="0" lang="ru-RU" sz="2000" b="1" i="0" u="none" strike="noStrike" cap="none" normalizeH="0" baseline="0" smtClean="0">
                        <a:ln>
                          <a:noFill/>
                        </a:ln>
                        <a:solidFill>
                          <a:schemeClr val="accent2"/>
                        </a:solidFill>
                        <a:effectLst/>
                        <a:latin typeface="Arial" charset="0"/>
                        <a:cs typeface="Arial" charset="0"/>
                      </a:endParaRPr>
                    </a:p>
                  </a:txBody>
                  <a:tcPr marT="45726" marB="45726" horzOverflow="overflow">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Моноциттер</a:t>
                      </a:r>
                      <a:endParaRPr kumimoji="0" lang="ru-RU" sz="2000" b="1" i="0" u="none" strike="noStrike" cap="none" normalizeH="0" baseline="0" smtClean="0">
                        <a:ln>
                          <a:noFill/>
                        </a:ln>
                        <a:solidFill>
                          <a:schemeClr val="accent2"/>
                        </a:solidFill>
                        <a:effectLst/>
                        <a:latin typeface="Arial" charset="0"/>
                        <a:cs typeface="Arial" charset="0"/>
                      </a:endParaRPr>
                    </a:p>
                  </a:txBody>
                  <a:tcPr marT="45726" marB="45726" horzOverflow="overflow">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Бауыр</a:t>
                      </a:r>
                      <a:endParaRPr kumimoji="0" lang="ru-RU" sz="2000" b="1" i="0" u="none" strike="noStrike" cap="none" normalizeH="0" baseline="0" smtClean="0">
                        <a:ln>
                          <a:noFill/>
                        </a:ln>
                        <a:solidFill>
                          <a:schemeClr val="accent2"/>
                        </a:solidFill>
                        <a:effectLst/>
                        <a:latin typeface="Arial" charset="0"/>
                        <a:cs typeface="Arial" charset="0"/>
                      </a:endParaRPr>
                    </a:p>
                  </a:txBody>
                  <a:tcPr marT="45726" marB="45726" horzOverflow="overflow">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Купферов клеткалары</a:t>
                      </a:r>
                      <a:endParaRPr kumimoji="0" lang="ru-RU" sz="2000" b="1" i="0" u="none" strike="noStrike" cap="none" normalizeH="0" baseline="0" smtClean="0">
                        <a:ln>
                          <a:noFill/>
                        </a:ln>
                        <a:solidFill>
                          <a:schemeClr val="accent2"/>
                        </a:solidFill>
                        <a:effectLst/>
                        <a:latin typeface="Arial" charset="0"/>
                        <a:cs typeface="Arial" charset="0"/>
                      </a:endParaRPr>
                    </a:p>
                  </a:txBody>
                  <a:tcPr marT="45726" marB="45726" horzOverflow="overflow">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lnTlToBr>
                      <a:noFill/>
                    </a:lnTlToBr>
                    <a:lnBlToTr>
                      <a:noFill/>
                    </a:lnBlToTr>
                    <a:noFill/>
                  </a:tcPr>
                </a:tc>
              </a:tr>
              <a:tr h="701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chemeClr val="tx1"/>
                          </a:solidFill>
                          <a:effectLst/>
                          <a:latin typeface="Arial" charset="0"/>
                          <a:cs typeface="Arial" charset="0"/>
                        </a:rPr>
                        <a:t>Өкпе</a:t>
                      </a:r>
                      <a:endParaRPr kumimoji="0" lang="ru-RU" sz="2000" b="1" i="0" u="none" strike="noStrike" cap="none" normalizeH="0" baseline="0" smtClean="0">
                        <a:ln>
                          <a:noFill/>
                        </a:ln>
                        <a:solidFill>
                          <a:schemeClr val="accent2"/>
                        </a:solidFill>
                        <a:effectLst/>
                        <a:latin typeface="Arial" charset="0"/>
                        <a:cs typeface="Arial" charset="0"/>
                      </a:endParaRPr>
                    </a:p>
                  </a:txBody>
                  <a:tcPr marT="45726" marB="45726" horzOverflow="overflow">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Альвеолярлымарофагтар (қозғалмалы)</a:t>
                      </a:r>
                      <a:endParaRPr kumimoji="0" lang="ru-RU" sz="2000" b="1" i="0" u="none" strike="noStrike" cap="none" normalizeH="0" baseline="0" smtClean="0">
                        <a:ln>
                          <a:noFill/>
                        </a:ln>
                        <a:solidFill>
                          <a:schemeClr val="accent2"/>
                        </a:solidFill>
                        <a:effectLst/>
                        <a:latin typeface="Arial" charset="0"/>
                        <a:cs typeface="Arial" charset="0"/>
                      </a:endParaRPr>
                    </a:p>
                  </a:txBody>
                  <a:tcPr marT="45726" marB="45726" horzOverflow="overflow">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lnTlToBr>
                      <a:noFill/>
                    </a:lnTlToBr>
                    <a:lnBlToTr>
                      <a:noFill/>
                    </a:lnBlToTr>
                    <a:noFill/>
                  </a:tcPr>
                </a:tc>
              </a:tr>
              <a:tr h="701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chemeClr val="tx1"/>
                          </a:solidFill>
                          <a:effectLst/>
                          <a:latin typeface="Arial" charset="0"/>
                          <a:cs typeface="Arial" charset="0"/>
                        </a:rPr>
                        <a:t>Көкбауыр</a:t>
                      </a:r>
                      <a:endParaRPr kumimoji="0" lang="ru-RU" sz="2000" b="1" i="0" u="none" strike="noStrike" cap="none" normalizeH="0" baseline="0" smtClean="0">
                        <a:ln>
                          <a:noFill/>
                        </a:ln>
                        <a:solidFill>
                          <a:schemeClr val="accent2"/>
                        </a:solidFill>
                        <a:effectLst/>
                        <a:latin typeface="Arial" charset="0"/>
                        <a:cs typeface="Arial" charset="0"/>
                      </a:endParaRPr>
                    </a:p>
                  </a:txBody>
                  <a:tcPr marT="45726" marB="45726" horzOverflow="overflow">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Көкбауыр макрофагтары (тәуелсіз, қозғалмалы және қозғалмайтын)                     </a:t>
                      </a:r>
                      <a:endParaRPr kumimoji="0" lang="ru-RU" sz="2000" b="1" i="0" u="none" strike="noStrike" cap="none" normalizeH="0" baseline="0" smtClean="0">
                        <a:ln>
                          <a:noFill/>
                        </a:ln>
                        <a:solidFill>
                          <a:schemeClr val="accent2"/>
                        </a:solidFill>
                        <a:effectLst/>
                        <a:latin typeface="Arial" charset="0"/>
                        <a:cs typeface="Arial" charset="0"/>
                      </a:endParaRPr>
                    </a:p>
                  </a:txBody>
                  <a:tcPr marT="45726" marB="45726" horzOverflow="overflow">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Лимфо түйіндер</a:t>
                      </a:r>
                      <a:endParaRPr kumimoji="0" lang="ru-RU" sz="2000" b="1" i="0" u="none" strike="noStrike" cap="none" normalizeH="0" baseline="0" smtClean="0">
                        <a:ln>
                          <a:noFill/>
                        </a:ln>
                        <a:solidFill>
                          <a:schemeClr val="accent2"/>
                        </a:solidFill>
                        <a:effectLst/>
                        <a:latin typeface="Arial" charset="0"/>
                        <a:cs typeface="Arial" charset="0"/>
                      </a:endParaRPr>
                    </a:p>
                  </a:txBody>
                  <a:tcPr marT="45726" marB="45726" horzOverflow="overflow">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chemeClr val="tx1"/>
                          </a:solidFill>
                          <a:effectLst/>
                          <a:latin typeface="Arial" charset="0"/>
                          <a:cs typeface="Arial" charset="0"/>
                        </a:rPr>
                        <a:t>Лимфо түйін макрофагтары</a:t>
                      </a:r>
                      <a:endParaRPr kumimoji="0" lang="ru-RU" sz="2000" b="1" i="0" u="none" strike="noStrike" cap="none" normalizeH="0" baseline="0" smtClean="0">
                        <a:ln>
                          <a:noFill/>
                        </a:ln>
                        <a:solidFill>
                          <a:schemeClr val="accent2"/>
                        </a:solidFill>
                        <a:effectLst/>
                        <a:latin typeface="Arial" charset="0"/>
                        <a:cs typeface="Arial" charset="0"/>
                      </a:endParaRPr>
                    </a:p>
                  </a:txBody>
                  <a:tcPr marT="45726" marB="45726" horzOverflow="overflow">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chemeClr val="tx1"/>
                          </a:solidFill>
                          <a:effectLst/>
                          <a:latin typeface="Arial" charset="0"/>
                          <a:cs typeface="Arial" charset="0"/>
                        </a:rPr>
                        <a:t>Сүйек ұлпасы</a:t>
                      </a:r>
                      <a:endParaRPr kumimoji="0" lang="ru-RU" sz="2000" b="1" i="0" u="none" strike="noStrike" cap="none" normalizeH="0" baseline="0" smtClean="0">
                        <a:ln>
                          <a:noFill/>
                        </a:ln>
                        <a:solidFill>
                          <a:schemeClr val="accent2"/>
                        </a:solidFill>
                        <a:effectLst/>
                        <a:latin typeface="Arial" charset="0"/>
                        <a:cs typeface="Arial" charset="0"/>
                      </a:endParaRPr>
                    </a:p>
                  </a:txBody>
                  <a:tcPr marT="45726" marB="45726" horzOverflow="overflow">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Остеокласттар</a:t>
                      </a:r>
                      <a:endParaRPr kumimoji="0" lang="ru-RU" sz="2000" b="1" i="0" u="none" strike="noStrike" cap="none" normalizeH="0" baseline="0" smtClean="0">
                        <a:ln>
                          <a:noFill/>
                        </a:ln>
                        <a:solidFill>
                          <a:schemeClr val="accent2"/>
                        </a:solidFill>
                        <a:effectLst/>
                        <a:latin typeface="Arial" charset="0"/>
                        <a:cs typeface="Arial" charset="0"/>
                      </a:endParaRPr>
                    </a:p>
                  </a:txBody>
                  <a:tcPr marT="45726" marB="45726" horzOverflow="overflow">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Жүйке ұлпасы</a:t>
                      </a:r>
                      <a:endParaRPr kumimoji="0" lang="ru-RU" sz="2000" b="1" i="0" u="none" strike="noStrike" cap="none" normalizeH="0" baseline="0" smtClean="0">
                        <a:ln>
                          <a:noFill/>
                        </a:ln>
                        <a:solidFill>
                          <a:schemeClr val="accent2"/>
                        </a:solidFill>
                        <a:effectLst/>
                        <a:latin typeface="Arial" charset="0"/>
                        <a:cs typeface="Arial" charset="0"/>
                      </a:endParaRPr>
                    </a:p>
                  </a:txBody>
                  <a:tcPr marT="45726" marB="45726" horzOverflow="overflow">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Микроглия</a:t>
                      </a:r>
                      <a:endParaRPr kumimoji="0" lang="ru-RU" sz="2000" b="1" i="0" u="none" strike="noStrike" cap="none" normalizeH="0" baseline="0" smtClean="0">
                        <a:ln>
                          <a:noFill/>
                        </a:ln>
                        <a:solidFill>
                          <a:schemeClr val="accent2"/>
                        </a:solidFill>
                        <a:effectLst/>
                        <a:latin typeface="Arial" charset="0"/>
                        <a:cs typeface="Arial" charset="0"/>
                      </a:endParaRPr>
                    </a:p>
                  </a:txBody>
                  <a:tcPr marT="45726" marB="45726" horzOverflow="overflow">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Дәнекер ұлпасы</a:t>
                      </a:r>
                      <a:endParaRPr kumimoji="0" lang="ru-RU" sz="2000" b="1" i="0" u="none" strike="noStrike" cap="none" normalizeH="0" baseline="0" smtClean="0">
                        <a:ln>
                          <a:noFill/>
                        </a:ln>
                        <a:solidFill>
                          <a:schemeClr val="accent2"/>
                        </a:solidFill>
                        <a:effectLst/>
                        <a:latin typeface="Arial" charset="0"/>
                        <a:cs typeface="Arial" charset="0"/>
                      </a:endParaRPr>
                    </a:p>
                  </a:txBody>
                  <a:tcPr marT="45726" marB="45726" horzOverflow="overflow">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Гистиоциттер</a:t>
                      </a:r>
                      <a:endParaRPr kumimoji="0" lang="ru-RU" sz="2000" b="1" i="0" u="none" strike="noStrike" cap="none" normalizeH="0" baseline="0" smtClean="0">
                        <a:ln>
                          <a:noFill/>
                        </a:ln>
                        <a:solidFill>
                          <a:schemeClr val="accent2"/>
                        </a:solidFill>
                        <a:effectLst/>
                        <a:latin typeface="Arial" charset="0"/>
                        <a:cs typeface="Arial" charset="0"/>
                      </a:endParaRPr>
                    </a:p>
                  </a:txBody>
                  <a:tcPr marT="45726" marB="45726" horzOverflow="overflow">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Қабыну ошағы</a:t>
                      </a:r>
                      <a:endParaRPr kumimoji="0" lang="ru-RU" sz="2000" b="1" i="0" u="none" strike="noStrike" cap="none" normalizeH="0" baseline="0" smtClean="0">
                        <a:ln>
                          <a:noFill/>
                        </a:ln>
                        <a:solidFill>
                          <a:schemeClr val="accent2"/>
                        </a:solidFill>
                        <a:effectLst/>
                        <a:latin typeface="Arial" charset="0"/>
                        <a:cs typeface="Arial" charset="0"/>
                      </a:endParaRPr>
                    </a:p>
                  </a:txBody>
                  <a:tcPr marT="45726" marB="45726" horzOverflow="overflow">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Эпителиальды клеткалар</a:t>
                      </a:r>
                      <a:endParaRPr kumimoji="0" lang="ru-RU" sz="2000" b="1" i="0" u="none" strike="noStrike" cap="none" normalizeH="0" baseline="0" smtClean="0">
                        <a:ln>
                          <a:noFill/>
                        </a:ln>
                        <a:solidFill>
                          <a:schemeClr val="accent2"/>
                        </a:solidFill>
                        <a:effectLst/>
                        <a:latin typeface="Arial" charset="0"/>
                        <a:cs typeface="Arial" charset="0"/>
                      </a:endParaRPr>
                    </a:p>
                  </a:txBody>
                  <a:tcPr marT="45726" marB="45726" horzOverflow="overflow">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990739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vertical)">
                                      <p:cBhvr>
                                        <p:cTn id="7" dur="500"/>
                                        <p:tgtEl>
                                          <p:spTgt spid="11268"/>
                                        </p:tgtEl>
                                      </p:cBhvr>
                                    </p:animEffect>
                                  </p:childTnLst>
                                </p:cTn>
                              </p:par>
                            </p:childTnLst>
                          </p:cTn>
                        </p:par>
                        <p:par>
                          <p:cTn id="8" fill="hold" nodeType="afterGroup">
                            <p:stCondLst>
                              <p:cond delay="500"/>
                            </p:stCondLst>
                            <p:childTnLst>
                              <p:par>
                                <p:cTn id="9" presetID="3" presetClass="entr" presetSubtype="5" fill="hold" nodeType="afterEffect">
                                  <p:stCondLst>
                                    <p:cond delay="0"/>
                                  </p:stCondLst>
                                  <p:childTnLst>
                                    <p:set>
                                      <p:cBhvr>
                                        <p:cTn id="10" dur="1" fill="hold">
                                          <p:stCondLst>
                                            <p:cond delay="0"/>
                                          </p:stCondLst>
                                        </p:cTn>
                                        <p:tgtEl>
                                          <p:spTgt spid="11374"/>
                                        </p:tgtEl>
                                        <p:attrNameLst>
                                          <p:attrName>style.visibility</p:attrName>
                                        </p:attrNameLst>
                                      </p:cBhvr>
                                      <p:to>
                                        <p:strVal val="visible"/>
                                      </p:to>
                                    </p:set>
                                    <p:animEffect transition="in" filter="blinds(vertical)">
                                      <p:cBhvr>
                                        <p:cTn id="11" dur="1000"/>
                                        <p:tgtEl>
                                          <p:spTgt spid="11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Dokuments\Фоны\ElegantSlideM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1571604" y="714356"/>
            <a:ext cx="5999339"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eaLnBrk="1" hangingPunct="1">
              <a:defRPr/>
            </a:pPr>
            <a:r>
              <a:rPr lang="ru-RU" sz="4000" dirty="0">
                <a:ln w="18415" cmpd="sng">
                  <a:solidFill>
                    <a:srgbClr val="FFFF00"/>
                  </a:solidFill>
                  <a:prstDash val="solid"/>
                </a:ln>
                <a:solidFill>
                  <a:srgbClr val="FFFF00"/>
                </a:solidFill>
                <a:effectLst>
                  <a:outerShdw blurRad="63500" dir="3600000" algn="tl" rotWithShape="0">
                    <a:srgbClr val="000000">
                      <a:alpha val="70000"/>
                    </a:srgbClr>
                  </a:outerShdw>
                </a:effectLst>
              </a:rPr>
              <a:t>Макрофаг </a:t>
            </a:r>
            <a:r>
              <a:rPr lang="ru-RU" sz="4000" dirty="0" err="1">
                <a:ln w="18415" cmpd="sng">
                  <a:solidFill>
                    <a:srgbClr val="FFFF00"/>
                  </a:solidFill>
                  <a:prstDash val="solid"/>
                </a:ln>
                <a:solidFill>
                  <a:srgbClr val="FFFF00"/>
                </a:solidFill>
                <a:effectLst>
                  <a:outerShdw blurRad="63500" dir="3600000" algn="tl" rotWithShape="0">
                    <a:srgbClr val="000000">
                      <a:alpha val="70000"/>
                    </a:srgbClr>
                  </a:outerShdw>
                </a:effectLst>
              </a:rPr>
              <a:t>түрлері</a:t>
            </a:r>
            <a:r>
              <a:rPr lang="ru-RU" sz="4000" dirty="0">
                <a:ln w="18415" cmpd="sng">
                  <a:solidFill>
                    <a:srgbClr val="FFFF00"/>
                  </a:solidFill>
                  <a:prstDash val="solid"/>
                </a:ln>
                <a:solidFill>
                  <a:srgbClr val="FFFF00"/>
                </a:solidFill>
                <a:effectLst>
                  <a:outerShdw blurRad="63500" dir="3600000" algn="tl" rotWithShape="0">
                    <a:srgbClr val="000000">
                      <a:alpha val="70000"/>
                    </a:srgbClr>
                  </a:outerShdw>
                </a:effectLst>
              </a:rPr>
              <a:t>:</a:t>
            </a:r>
          </a:p>
        </p:txBody>
      </p:sp>
      <p:graphicFrame>
        <p:nvGraphicFramePr>
          <p:cNvPr id="6" name="Схема 5"/>
          <p:cNvGraphicFramePr/>
          <p:nvPr/>
        </p:nvGraphicFramePr>
        <p:xfrm>
          <a:off x="785786" y="1285860"/>
          <a:ext cx="7929618" cy="5143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7776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Dokuments\Фоны\ElegantSlideM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p:nvPr>
        </p:nvSpPr>
        <p:spPr>
          <a:xfrm>
            <a:off x="857250" y="357188"/>
            <a:ext cx="7772400" cy="1143000"/>
          </a:xfrm>
        </p:spPr>
        <p:txBody>
          <a:bodyPr>
            <a:normAutofit fontScale="90000"/>
          </a:bodyPr>
          <a:lstStyle/>
          <a:p>
            <a:pPr eaLnBrk="1" hangingPunct="1"/>
            <a:r>
              <a:rPr lang="ru-RU" altLang="ru-RU" sz="3600" b="1" smtClean="0">
                <a:solidFill>
                  <a:schemeClr val="tx1"/>
                </a:solidFill>
              </a:rPr>
              <a:t>Макрофагтар синтездейтін биоактивті заттар</a:t>
            </a:r>
            <a:endParaRPr lang="ru-RU" altLang="ru-RU" sz="4000" smtClean="0">
              <a:solidFill>
                <a:schemeClr val="tx1"/>
              </a:solidFill>
            </a:endParaRPr>
          </a:p>
        </p:txBody>
      </p:sp>
      <p:sp>
        <p:nvSpPr>
          <p:cNvPr id="16387" name="Rectangle 3"/>
          <p:cNvSpPr>
            <a:spLocks noGrp="1" noChangeArrowheads="1"/>
          </p:cNvSpPr>
          <p:nvPr>
            <p:ph type="body" idx="1"/>
          </p:nvPr>
        </p:nvSpPr>
        <p:spPr>
          <a:xfrm>
            <a:off x="1000125" y="1785938"/>
            <a:ext cx="7786688" cy="4824412"/>
          </a:xfrm>
        </p:spPr>
        <p:txBody>
          <a:bodyPr/>
          <a:lstStyle/>
          <a:p>
            <a:pPr eaLnBrk="1" hangingPunct="1">
              <a:lnSpc>
                <a:spcPct val="80000"/>
              </a:lnSpc>
              <a:buFontTx/>
              <a:buNone/>
            </a:pPr>
            <a:r>
              <a:rPr lang="ru-RU" altLang="ru-RU" sz="2000" b="1" smtClean="0">
                <a:latin typeface="Arial" panose="020B0604020202020204" pitchFamily="34" charset="0"/>
                <a:cs typeface="Arial" panose="020B0604020202020204" pitchFamily="34" charset="0"/>
              </a:rPr>
              <a:t>1)     Гидролитикалық ферменттер (қашқыл гидролазалар, лизосомалық  гидролазалар, лизоцим, коллагеназа, эластаза, плазминоген активаторы);</a:t>
            </a:r>
          </a:p>
          <a:p>
            <a:pPr eaLnBrk="1" hangingPunct="1">
              <a:lnSpc>
                <a:spcPct val="80000"/>
              </a:lnSpc>
              <a:buFontTx/>
              <a:buNone/>
            </a:pPr>
            <a:r>
              <a:rPr lang="ru-RU" altLang="ru-RU" sz="2000" b="1" smtClean="0">
                <a:latin typeface="Arial" panose="020B0604020202020204" pitchFamily="34" charset="0"/>
                <a:cs typeface="Arial" panose="020B0604020202020204" pitchFamily="34" charset="0"/>
              </a:rPr>
              <a:t>2)    Ферменттер ингибиторлары (α2-макроглобулин, плазминоген ингибиторлары және  т.Б.);</a:t>
            </a:r>
          </a:p>
          <a:p>
            <a:pPr eaLnBrk="1" hangingPunct="1">
              <a:lnSpc>
                <a:spcPct val="80000"/>
              </a:lnSpc>
              <a:buFontTx/>
              <a:buNone/>
            </a:pPr>
            <a:r>
              <a:rPr lang="ru-RU" altLang="ru-RU" sz="2000" b="1" smtClean="0">
                <a:latin typeface="Arial" panose="020B0604020202020204" pitchFamily="34" charset="0"/>
                <a:cs typeface="Arial" panose="020B0604020202020204" pitchFamily="34" charset="0"/>
              </a:rPr>
              <a:t>3)    Арахидон қышқылының ашу өнімдері (пге2,  е1,  f1  и  f2, тромбоксан);</a:t>
            </a:r>
          </a:p>
          <a:p>
            <a:pPr eaLnBrk="1" hangingPunct="1">
              <a:lnSpc>
                <a:spcPct val="80000"/>
              </a:lnSpc>
              <a:buFontTx/>
              <a:buNone/>
            </a:pPr>
            <a:r>
              <a:rPr lang="ru-RU" altLang="ru-RU" sz="2000" b="1" smtClean="0">
                <a:latin typeface="Arial" panose="020B0604020202020204" pitchFamily="34" charset="0"/>
                <a:cs typeface="Arial" panose="020B0604020202020204" pitchFamily="34" charset="0"/>
              </a:rPr>
              <a:t>4)     Комплемент компоненттері (С1, С2, С3, С4, инактиваторлар және т.Б.);</a:t>
            </a:r>
          </a:p>
          <a:p>
            <a:pPr eaLnBrk="1" hangingPunct="1">
              <a:lnSpc>
                <a:spcPct val="80000"/>
              </a:lnSpc>
              <a:buFontTx/>
              <a:buNone/>
            </a:pPr>
            <a:r>
              <a:rPr lang="ru-RU" altLang="ru-RU" sz="2000" b="1" smtClean="0">
                <a:latin typeface="Arial" panose="020B0604020202020204" pitchFamily="34" charset="0"/>
                <a:cs typeface="Arial" panose="020B0604020202020204" pitchFamily="34" charset="0"/>
              </a:rPr>
              <a:t>5)     Коагуляция  факторлары (протромбин, плазминоген активаторы);</a:t>
            </a:r>
          </a:p>
          <a:p>
            <a:pPr eaLnBrk="1" hangingPunct="1">
              <a:lnSpc>
                <a:spcPct val="80000"/>
              </a:lnSpc>
              <a:buFontTx/>
              <a:buNone/>
            </a:pPr>
            <a:r>
              <a:rPr lang="ru-RU" altLang="ru-RU" sz="2000" b="1" smtClean="0">
                <a:latin typeface="Arial" panose="020B0604020202020204" pitchFamily="34" charset="0"/>
                <a:cs typeface="Arial" panose="020B0604020202020204" pitchFamily="34" charset="0"/>
              </a:rPr>
              <a:t>6)     Медиаторлар (ИЛ-1, ФНО, ИФН – α, β, КСФ-М, КСФ-ГМ).</a:t>
            </a:r>
          </a:p>
        </p:txBody>
      </p:sp>
    </p:spTree>
    <p:extLst>
      <p:ext uri="{BB962C8B-B14F-4D97-AF65-F5344CB8AC3E}">
        <p14:creationId xmlns:p14="http://schemas.microsoft.com/office/powerpoint/2010/main" val="17169275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vertical)">
                                      <p:cBhvr>
                                        <p:cTn id="7" dur="500"/>
                                        <p:tgtEl>
                                          <p:spTgt spid="16386"/>
                                        </p:tgtEl>
                                      </p:cBhvr>
                                    </p:animEffect>
                                  </p:childTnLst>
                                </p:cTn>
                              </p:par>
                            </p:childTnLst>
                          </p:cTn>
                        </p:par>
                        <p:par>
                          <p:cTn id="8" fill="hold" nodeType="afterGroup">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animEffect transition="in" filter="blinds(vertical)">
                                      <p:cBhvr>
                                        <p:cTn id="11" dur="500"/>
                                        <p:tgtEl>
                                          <p:spTgt spid="16387">
                                            <p:txEl>
                                              <p:pRg st="0" end="0"/>
                                            </p:txEl>
                                          </p:spTgt>
                                        </p:tgtEl>
                                      </p:cBhvr>
                                    </p:animEffect>
                                  </p:childTnLst>
                                </p:cTn>
                              </p:par>
                            </p:childTnLst>
                          </p:cTn>
                        </p:par>
                        <p:par>
                          <p:cTn id="12" fill="hold" nodeType="afterGroup">
                            <p:stCondLst>
                              <p:cond delay="1000"/>
                            </p:stCondLst>
                            <p:childTnLst>
                              <p:par>
                                <p:cTn id="13" presetID="3" presetClass="entr" presetSubtype="5" fill="hold" grpId="0" nodeType="afterEffect">
                                  <p:stCondLst>
                                    <p:cond delay="0"/>
                                  </p:stCondLst>
                                  <p:childTnLst>
                                    <p:set>
                                      <p:cBhvr>
                                        <p:cTn id="14" dur="1" fill="hold">
                                          <p:stCondLst>
                                            <p:cond delay="0"/>
                                          </p:stCondLst>
                                        </p:cTn>
                                        <p:tgtEl>
                                          <p:spTgt spid="16387">
                                            <p:txEl>
                                              <p:pRg st="1" end="1"/>
                                            </p:txEl>
                                          </p:spTgt>
                                        </p:tgtEl>
                                        <p:attrNameLst>
                                          <p:attrName>style.visibility</p:attrName>
                                        </p:attrNameLst>
                                      </p:cBhvr>
                                      <p:to>
                                        <p:strVal val="visible"/>
                                      </p:to>
                                    </p:set>
                                    <p:animEffect transition="in" filter="blinds(vertical)">
                                      <p:cBhvr>
                                        <p:cTn id="15" dur="500"/>
                                        <p:tgtEl>
                                          <p:spTgt spid="16387">
                                            <p:txEl>
                                              <p:pRg st="1" end="1"/>
                                            </p:txEl>
                                          </p:spTgt>
                                        </p:tgtEl>
                                      </p:cBhvr>
                                    </p:animEffect>
                                  </p:childTnLst>
                                </p:cTn>
                              </p:par>
                            </p:childTnLst>
                          </p:cTn>
                        </p:par>
                        <p:par>
                          <p:cTn id="16" fill="hold" nodeType="afterGroup">
                            <p:stCondLst>
                              <p:cond delay="1500"/>
                            </p:stCondLst>
                            <p:childTnLst>
                              <p:par>
                                <p:cTn id="17" presetID="3" presetClass="entr" presetSubtype="5" fill="hold" grpId="0" nodeType="after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Effect transition="in" filter="blinds(vertical)">
                                      <p:cBhvr>
                                        <p:cTn id="19" dur="500"/>
                                        <p:tgtEl>
                                          <p:spTgt spid="16387">
                                            <p:txEl>
                                              <p:pRg st="2" end="2"/>
                                            </p:txEl>
                                          </p:spTgt>
                                        </p:tgtEl>
                                      </p:cBhvr>
                                    </p:animEffect>
                                  </p:childTnLst>
                                </p:cTn>
                              </p:par>
                            </p:childTnLst>
                          </p:cTn>
                        </p:par>
                        <p:par>
                          <p:cTn id="20" fill="hold" nodeType="afterGroup">
                            <p:stCondLst>
                              <p:cond delay="2000"/>
                            </p:stCondLst>
                            <p:childTnLst>
                              <p:par>
                                <p:cTn id="21" presetID="3" presetClass="entr" presetSubtype="5" fill="hold" grpId="0" nodeType="afterEffect">
                                  <p:stCondLst>
                                    <p:cond delay="0"/>
                                  </p:stCondLst>
                                  <p:childTnLst>
                                    <p:set>
                                      <p:cBhvr>
                                        <p:cTn id="22" dur="1" fill="hold">
                                          <p:stCondLst>
                                            <p:cond delay="0"/>
                                          </p:stCondLst>
                                        </p:cTn>
                                        <p:tgtEl>
                                          <p:spTgt spid="16387">
                                            <p:txEl>
                                              <p:pRg st="3" end="3"/>
                                            </p:txEl>
                                          </p:spTgt>
                                        </p:tgtEl>
                                        <p:attrNameLst>
                                          <p:attrName>style.visibility</p:attrName>
                                        </p:attrNameLst>
                                      </p:cBhvr>
                                      <p:to>
                                        <p:strVal val="visible"/>
                                      </p:to>
                                    </p:set>
                                    <p:animEffect transition="in" filter="blinds(vertical)">
                                      <p:cBhvr>
                                        <p:cTn id="23" dur="500"/>
                                        <p:tgtEl>
                                          <p:spTgt spid="16387">
                                            <p:txEl>
                                              <p:pRg st="3" end="3"/>
                                            </p:txEl>
                                          </p:spTgt>
                                        </p:tgtEl>
                                      </p:cBhvr>
                                    </p:animEffect>
                                  </p:childTnLst>
                                </p:cTn>
                              </p:par>
                            </p:childTnLst>
                          </p:cTn>
                        </p:par>
                        <p:par>
                          <p:cTn id="24" fill="hold" nodeType="afterGroup">
                            <p:stCondLst>
                              <p:cond delay="2500"/>
                            </p:stCondLst>
                            <p:childTnLst>
                              <p:par>
                                <p:cTn id="25" presetID="3" presetClass="entr" presetSubtype="5" fill="hold" grpId="0" nodeType="after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blinds(vertical)">
                                      <p:cBhvr>
                                        <p:cTn id="27" dur="500"/>
                                        <p:tgtEl>
                                          <p:spTgt spid="16387">
                                            <p:txEl>
                                              <p:pRg st="4" end="4"/>
                                            </p:txEl>
                                          </p:spTgt>
                                        </p:tgtEl>
                                      </p:cBhvr>
                                    </p:animEffect>
                                  </p:childTnLst>
                                </p:cTn>
                              </p:par>
                            </p:childTnLst>
                          </p:cTn>
                        </p:par>
                        <p:par>
                          <p:cTn id="28" fill="hold" nodeType="afterGroup">
                            <p:stCondLst>
                              <p:cond delay="3000"/>
                            </p:stCondLst>
                            <p:childTnLst>
                              <p:par>
                                <p:cTn id="29" presetID="3" presetClass="entr" presetSubtype="5" fill="hold" grpId="0" nodeType="after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animEffect transition="in" filter="blinds(vertical)">
                                      <p:cBhvr>
                                        <p:cTn id="31"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Dokuments\Фоны\ElegantSlideM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TextBox 2"/>
          <p:cNvSpPr txBox="1">
            <a:spLocks noChangeArrowheads="1"/>
          </p:cNvSpPr>
          <p:nvPr/>
        </p:nvSpPr>
        <p:spPr bwMode="auto">
          <a:xfrm>
            <a:off x="1000100" y="1928802"/>
            <a:ext cx="7572373" cy="317009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ru-RU" sz="2000" b="1">
                <a:solidFill>
                  <a:schemeClr val="tx1"/>
                </a:solidFill>
                <a:latin typeface="Arial" charset="0"/>
                <a:cs typeface="Arial" charset="0"/>
              </a:rPr>
              <a:t>     Мамандан</a:t>
            </a:r>
            <a:r>
              <a:rPr lang="kk-KZ" sz="2000" b="1">
                <a:solidFill>
                  <a:schemeClr val="tx1"/>
                </a:solidFill>
                <a:latin typeface="Arial" charset="0"/>
                <a:cs typeface="Arial" charset="0"/>
              </a:rPr>
              <a:t>ған антигенпрезентациялаушы клеткалардың тобы </a:t>
            </a:r>
            <a:r>
              <a:rPr lang="ru-RU" sz="2000" b="1">
                <a:solidFill>
                  <a:schemeClr val="tx1"/>
                </a:solidFill>
                <a:latin typeface="Arial" charset="0"/>
                <a:cs typeface="Arial" charset="0"/>
              </a:rPr>
              <a:t>- </a:t>
            </a:r>
            <a:r>
              <a:rPr lang="kk-KZ" sz="2000" b="1">
                <a:solidFill>
                  <a:schemeClr val="tx1"/>
                </a:solidFill>
                <a:latin typeface="Arial" charset="0"/>
                <a:cs typeface="Arial" charset="0"/>
              </a:rPr>
              <a:t> </a:t>
            </a:r>
            <a:r>
              <a:rPr lang="ru-RU" sz="2000" b="1">
                <a:solidFill>
                  <a:schemeClr val="tx1"/>
                </a:solidFill>
                <a:latin typeface="Arial" charset="0"/>
                <a:cs typeface="Arial" charset="0"/>
              </a:rPr>
              <a:t>В- лимфоциттер. Олар өздерінің беттік қабаттарында спецификалық антиденелер секреттейді, және де В-</a:t>
            </a:r>
            <a:r>
              <a:rPr lang="kk-KZ" sz="2000" b="1">
                <a:solidFill>
                  <a:schemeClr val="tx1"/>
                </a:solidFill>
                <a:latin typeface="Arial" charset="0"/>
                <a:cs typeface="Arial" charset="0"/>
              </a:rPr>
              <a:t>клеткалық рецепторлармен байланысқан антигендерді жаулап ала алады да оны МНС ІІ</a:t>
            </a:r>
            <a:r>
              <a:rPr lang="ru-RU" sz="2000" b="1">
                <a:solidFill>
                  <a:schemeClr val="tx1"/>
                </a:solidFill>
                <a:latin typeface="Arial" charset="0"/>
                <a:cs typeface="Arial" charset="0"/>
              </a:rPr>
              <a:t>-</a:t>
            </a:r>
            <a:r>
              <a:rPr lang="kk-KZ" sz="2000" b="1">
                <a:solidFill>
                  <a:schemeClr val="tx1"/>
                </a:solidFill>
                <a:latin typeface="Arial" charset="0"/>
                <a:cs typeface="Arial" charset="0"/>
              </a:rPr>
              <a:t>ге презентациялайды. Басқа антигенпрезентациялаушы клеткалармен салыстырғанда белсенділігі төмен болып табылады.</a:t>
            </a:r>
          </a:p>
          <a:p>
            <a:pPr eaLnBrk="1" hangingPunct="1">
              <a:buFont typeface="Wingdings" pitchFamily="2" charset="2"/>
              <a:buChar char="q"/>
              <a:defRPr/>
            </a:pPr>
            <a:r>
              <a:rPr lang="kk-KZ" sz="2000" b="1">
                <a:solidFill>
                  <a:schemeClr val="tx1"/>
                </a:solidFill>
                <a:latin typeface="Arial" charset="0"/>
                <a:cs typeface="Arial" charset="0"/>
              </a:rPr>
              <a:t>Маманданған АПК клеткалары кейде  белсенді күйдегі эпителиальды клеткалар болуы мүмкін.</a:t>
            </a:r>
            <a:endParaRPr lang="ru-RU" sz="2000" b="1">
              <a:solidFill>
                <a:schemeClr val="tx1"/>
              </a:solidFill>
              <a:latin typeface="Arial" charset="0"/>
              <a:cs typeface="Arial" charset="0"/>
            </a:endParaRPr>
          </a:p>
        </p:txBody>
      </p:sp>
      <p:sp>
        <p:nvSpPr>
          <p:cNvPr id="3" name="Прямоугольник 2"/>
          <p:cNvSpPr/>
          <p:nvPr/>
        </p:nvSpPr>
        <p:spPr>
          <a:xfrm>
            <a:off x="2357422" y="785794"/>
            <a:ext cx="4135491" cy="584775"/>
          </a:xfrm>
          <a:prstGeom prst="rect">
            <a:avLst/>
          </a:prstGeom>
        </p:spPr>
        <p:txBody>
          <a:bodyPr wrap="none">
            <a:spAutoFit/>
          </a:bodyPr>
          <a:lstStyle/>
          <a:p>
            <a:pPr eaLnBrk="1" hangingPunct="1">
              <a:defRPr/>
            </a:pPr>
            <a:r>
              <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В- </a:t>
            </a:r>
            <a:r>
              <a:rPr lang="ru-RU"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лимфоциттер</a:t>
            </a:r>
            <a:r>
              <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a:t>
            </a:r>
          </a:p>
        </p:txBody>
      </p:sp>
    </p:spTree>
    <p:extLst>
      <p:ext uri="{BB962C8B-B14F-4D97-AF65-F5344CB8AC3E}">
        <p14:creationId xmlns:p14="http://schemas.microsoft.com/office/powerpoint/2010/main" val="793139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Dokuments\Фоны\ElegantSlideM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2"/>
          <p:cNvSpPr txBox="1">
            <a:spLocks noChangeArrowheads="1"/>
          </p:cNvSpPr>
          <p:nvPr/>
        </p:nvSpPr>
        <p:spPr bwMode="auto">
          <a:xfrm>
            <a:off x="1143000" y="2286000"/>
            <a:ext cx="72866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kk-KZ" altLang="ru-RU" sz="2000" b="1">
                <a:solidFill>
                  <a:srgbClr val="7030A0"/>
                </a:solidFill>
                <a:latin typeface="Arial" panose="020B0604020202020204" pitchFamily="34" charset="0"/>
                <a:cs typeface="Arial" panose="020B0604020202020204" pitchFamily="34" charset="0"/>
              </a:rPr>
              <a:t>     Маманданбаған антигенпрезентациялаушы клеткаларының құрамына  қалыпты жағдайда МНС ІІ</a:t>
            </a:r>
            <a:r>
              <a:rPr lang="ru-RU" altLang="ru-RU" sz="2000" b="1">
                <a:solidFill>
                  <a:srgbClr val="7030A0"/>
                </a:solidFill>
                <a:latin typeface="Arial" panose="020B0604020202020204" pitchFamily="34" charset="0"/>
                <a:cs typeface="Arial" panose="020B0604020202020204" pitchFamily="34" charset="0"/>
              </a:rPr>
              <a:t>-тің молекулалары кірмейді. Олар бұл молекулаларды  белгілі цитокиндердің,мысалы ү-</a:t>
            </a:r>
            <a:r>
              <a:rPr lang="kk-KZ" altLang="ru-RU" sz="2000" b="1">
                <a:solidFill>
                  <a:srgbClr val="7030A0"/>
                </a:solidFill>
                <a:latin typeface="Arial" panose="020B0604020202020204" pitchFamily="34" charset="0"/>
                <a:cs typeface="Arial" panose="020B0604020202020204" pitchFamily="34" charset="0"/>
              </a:rPr>
              <a:t> интерферон, </a:t>
            </a:r>
            <a:r>
              <a:rPr lang="ru-RU" altLang="ru-RU" sz="2000" b="1">
                <a:solidFill>
                  <a:srgbClr val="7030A0"/>
                </a:solidFill>
                <a:latin typeface="Arial" panose="020B0604020202020204" pitchFamily="34" charset="0"/>
                <a:cs typeface="Arial" panose="020B0604020202020204" pitchFamily="34" charset="0"/>
              </a:rPr>
              <a:t> стимуляциясына қарсы жауап кезінде ғана синтездейді. </a:t>
            </a:r>
          </a:p>
        </p:txBody>
      </p:sp>
      <p:sp>
        <p:nvSpPr>
          <p:cNvPr id="4" name="Прямоугольник 3"/>
          <p:cNvSpPr/>
          <p:nvPr/>
        </p:nvSpPr>
        <p:spPr>
          <a:xfrm>
            <a:off x="1285852" y="571480"/>
            <a:ext cx="6643734" cy="1384995"/>
          </a:xfrm>
          <a:prstGeom prst="rect">
            <a:avLst/>
          </a:prstGeom>
        </p:spPr>
        <p:txBody>
          <a:bodyPr>
            <a:spAutoFit/>
          </a:bodyPr>
          <a:lstStyle/>
          <a:p>
            <a:pPr algn="ctr" eaLnBrk="1" hangingPunct="1">
              <a:defRPr/>
            </a:pPr>
            <a:r>
              <a:rPr lang="kk-KZ" sz="28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Маманданбаған антигенпрезентациялаушы клеткалар</a:t>
            </a:r>
            <a:endParaRPr lang="ru-RU" sz="28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endParaRPr>
          </a:p>
        </p:txBody>
      </p:sp>
      <p:pic>
        <p:nvPicPr>
          <p:cNvPr id="5" name="Picture 6" descr="C:\Users\Канат\Desktop\Антигенпрез\19050807.jpg"/>
          <p:cNvPicPr>
            <a:picLocks noChangeAspect="1" noChangeArrowheads="1"/>
          </p:cNvPicPr>
          <p:nvPr/>
        </p:nvPicPr>
        <p:blipFill>
          <a:blip r:embed="rId3"/>
          <a:srcRect/>
          <a:stretch>
            <a:fillRect/>
          </a:stretch>
        </p:blipFill>
        <p:spPr bwMode="auto">
          <a:xfrm>
            <a:off x="3857620" y="4000504"/>
            <a:ext cx="4357699" cy="2571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28675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Dokuments\Фоны\ElegantSlideM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Схема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83695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Dokuments\Фоны\ElegantSlideM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1"/>
          <p:cNvSpPr txBox="1">
            <a:spLocks noChangeArrowheads="1"/>
          </p:cNvSpPr>
          <p:nvPr/>
        </p:nvSpPr>
        <p:spPr bwMode="auto">
          <a:xfrm>
            <a:off x="642938" y="857250"/>
            <a:ext cx="821531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kk-KZ" altLang="ru-RU" sz="1800" b="1">
                <a:latin typeface="Arial" panose="020B0604020202020204" pitchFamily="34" charset="0"/>
                <a:cs typeface="Arial" panose="020B0604020202020204" pitchFamily="34" charset="0"/>
              </a:rPr>
              <a:t>    Клетка сыртындағы антигендерді фагоцитоз процессі арқылы жаулап алғаннан кейін, жетілмеген антигенпрезентациялаушы клеткалардың белсенділігі басталады. Олар қабыну цитокиндерін ( ФНО, ИЛ</a:t>
            </a:r>
            <a:r>
              <a:rPr lang="ru-RU" altLang="ru-RU" sz="1800" b="1">
                <a:latin typeface="Arial" panose="020B0604020202020204" pitchFamily="34" charset="0"/>
                <a:cs typeface="Arial" panose="020B0604020202020204" pitchFamily="34" charset="0"/>
              </a:rPr>
              <a:t>-12</a:t>
            </a:r>
            <a:r>
              <a:rPr lang="kk-KZ" altLang="ru-RU" sz="1800" b="1">
                <a:latin typeface="Arial" panose="020B0604020202020204" pitchFamily="34" charset="0"/>
                <a:cs typeface="Arial" panose="020B0604020202020204" pitchFamily="34" charset="0"/>
              </a:rPr>
              <a:t>, хемокиндер және т.б.) бөліп, одан кейін жетілген қалыпқа келеді. Одан соң жетілген антигенпрезентациялаушы  клеткалардық беттік қабаттары  ко</a:t>
            </a:r>
            <a:r>
              <a:rPr lang="ru-RU" altLang="ru-RU" sz="1800" b="1">
                <a:latin typeface="Arial" panose="020B0604020202020204" pitchFamily="34" charset="0"/>
                <a:cs typeface="Arial" panose="020B0604020202020204" pitchFamily="34" charset="0"/>
              </a:rPr>
              <a:t>-</a:t>
            </a:r>
            <a:r>
              <a:rPr lang="kk-KZ" altLang="ru-RU" sz="1800" b="1">
                <a:latin typeface="Arial" panose="020B0604020202020204" pitchFamily="34" charset="0"/>
                <a:cs typeface="Arial" panose="020B0604020202020204" pitchFamily="34" charset="0"/>
              </a:rPr>
              <a:t>стимулдаушы молекулалармен толады, және де осы молекулалар  антигенпрезентациялаушы клеткаларға Т</a:t>
            </a:r>
            <a:r>
              <a:rPr lang="ru-RU" altLang="ru-RU" sz="1800" b="1">
                <a:latin typeface="Arial" panose="020B0604020202020204" pitchFamily="34" charset="0"/>
                <a:cs typeface="Arial" panose="020B0604020202020204" pitchFamily="34" charset="0"/>
              </a:rPr>
              <a:t>-</a:t>
            </a:r>
            <a:r>
              <a:rPr lang="kk-KZ" altLang="ru-RU" sz="1800" b="1">
                <a:latin typeface="Arial" panose="020B0604020202020204" pitchFamily="34" charset="0"/>
                <a:cs typeface="Arial" panose="020B0604020202020204" pitchFamily="34" charset="0"/>
              </a:rPr>
              <a:t>лимфоциттермен бірігіп  иммунологиялық синапс түзуге  мүмкіндік береді. Яғни, фагоцитоздан кейін бірнеше процесстер қатарынан жүреді.Олар:</a:t>
            </a:r>
          </a:p>
        </p:txBody>
      </p:sp>
      <p:sp>
        <p:nvSpPr>
          <p:cNvPr id="4" name="Прямоугольник 3"/>
          <p:cNvSpPr/>
          <p:nvPr/>
        </p:nvSpPr>
        <p:spPr>
          <a:xfrm>
            <a:off x="2143108" y="357166"/>
            <a:ext cx="5291513" cy="461665"/>
          </a:xfrm>
          <a:prstGeom prst="rect">
            <a:avLst/>
          </a:prstGeom>
        </p:spPr>
        <p:txBody>
          <a:bodyPr wrap="none">
            <a:spAutoFit/>
          </a:bodyPr>
          <a:lstStyle/>
          <a:p>
            <a:pPr eaLnBrk="1" hangingPunct="1">
              <a:defRPr/>
            </a:pPr>
            <a:r>
              <a:rPr lang="kk-K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Антигендер презентациясы</a:t>
            </a:r>
          </a:p>
        </p:txBody>
      </p:sp>
      <p:sp>
        <p:nvSpPr>
          <p:cNvPr id="18437" name="Прямоугольник 4"/>
          <p:cNvSpPr>
            <a:spLocks noChangeArrowheads="1"/>
          </p:cNvSpPr>
          <p:nvPr/>
        </p:nvSpPr>
        <p:spPr bwMode="auto">
          <a:xfrm>
            <a:off x="1285875" y="3714750"/>
            <a:ext cx="72866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Ø"/>
            </a:pPr>
            <a:r>
              <a:rPr lang="kk-KZ" altLang="ru-RU" sz="2000" b="1">
                <a:latin typeface="Arial" panose="020B0604020202020204" pitchFamily="34" charset="0"/>
                <a:cs typeface="Arial" panose="020B0604020202020204" pitchFamily="34" charset="0"/>
              </a:rPr>
              <a:t> Антигендердің  дамуы( 12-20 аминқышқылдарынан өте ұсақ   бөлшектерге бөліну);</a:t>
            </a:r>
          </a:p>
          <a:p>
            <a:pPr eaLnBrk="1" hangingPunct="1">
              <a:buFont typeface="Wingdings" panose="05000000000000000000" pitchFamily="2" charset="2"/>
              <a:buChar char="Ø"/>
            </a:pPr>
            <a:r>
              <a:rPr lang="kk-KZ" altLang="ru-RU" sz="2000" b="1">
                <a:latin typeface="Arial" panose="020B0604020202020204" pitchFamily="34" charset="0"/>
                <a:cs typeface="Arial" panose="020B0604020202020204" pitchFamily="34" charset="0"/>
              </a:rPr>
              <a:t> МНС ІІ синтезінің күшеюі;</a:t>
            </a:r>
          </a:p>
          <a:p>
            <a:pPr eaLnBrk="1" hangingPunct="1">
              <a:buFont typeface="Wingdings" panose="05000000000000000000" pitchFamily="2" charset="2"/>
              <a:buChar char="Ø"/>
            </a:pPr>
            <a:r>
              <a:rPr lang="kk-KZ" altLang="ru-RU" sz="2000" b="1">
                <a:latin typeface="Arial" panose="020B0604020202020204" pitchFamily="34" charset="0"/>
                <a:cs typeface="Arial" panose="020B0604020202020204" pitchFamily="34" charset="0"/>
              </a:rPr>
              <a:t> Цитокиндердің бөлінуі;</a:t>
            </a:r>
          </a:p>
          <a:p>
            <a:pPr eaLnBrk="1" hangingPunct="1">
              <a:buFont typeface="Wingdings" panose="05000000000000000000" pitchFamily="2" charset="2"/>
              <a:buChar char="Ø"/>
            </a:pPr>
            <a:r>
              <a:rPr lang="kk-KZ" altLang="ru-RU" sz="2000" b="1">
                <a:latin typeface="Arial" panose="020B0604020202020204" pitchFamily="34" charset="0"/>
                <a:cs typeface="Arial" panose="020B0604020202020204" pitchFamily="34" charset="0"/>
              </a:rPr>
              <a:t> Ко</a:t>
            </a:r>
            <a:r>
              <a:rPr lang="ru-RU" altLang="ru-RU" sz="2000" b="1">
                <a:latin typeface="Arial" panose="020B0604020202020204" pitchFamily="34" charset="0"/>
                <a:cs typeface="Arial" panose="020B0604020202020204" pitchFamily="34" charset="0"/>
              </a:rPr>
              <a:t>-</a:t>
            </a:r>
            <a:r>
              <a:rPr lang="kk-KZ" altLang="ru-RU" sz="2000" b="1">
                <a:latin typeface="Arial" panose="020B0604020202020204" pitchFamily="34" charset="0"/>
                <a:cs typeface="Arial" panose="020B0604020202020204" pitchFamily="34" charset="0"/>
              </a:rPr>
              <a:t>стимулдаушы молекулаларының синтезінің күшеюі;</a:t>
            </a:r>
          </a:p>
          <a:p>
            <a:pPr eaLnBrk="1" hangingPunct="1">
              <a:buFont typeface="Wingdings" panose="05000000000000000000" pitchFamily="2" charset="2"/>
              <a:buChar char="Ø"/>
            </a:pPr>
            <a:r>
              <a:rPr lang="kk-KZ" altLang="ru-RU" sz="2000" b="1">
                <a:latin typeface="Arial" panose="020B0604020202020204" pitchFamily="34" charset="0"/>
                <a:cs typeface="Arial" panose="020B0604020202020204" pitchFamily="34" charset="0"/>
              </a:rPr>
              <a:t> Антигенпрезентациялаушы клеткалардың миграциясы( олар  қозғалыста болады).</a:t>
            </a:r>
          </a:p>
        </p:txBody>
      </p:sp>
    </p:spTree>
    <p:extLst>
      <p:ext uri="{BB962C8B-B14F-4D97-AF65-F5344CB8AC3E}">
        <p14:creationId xmlns:p14="http://schemas.microsoft.com/office/powerpoint/2010/main" val="16868435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214282" y="642918"/>
            <a:ext cx="5643602" cy="5383219"/>
          </a:xfrm>
        </p:spPr>
        <p:txBody>
          <a:bodyPr>
            <a:normAutofit fontScale="85000" lnSpcReduction="10000"/>
          </a:bodyPr>
          <a:lstStyle/>
          <a:p>
            <a:r>
              <a:rPr lang="ru-RU" dirty="0" smtClean="0"/>
              <a:t> </a:t>
            </a:r>
            <a:r>
              <a:rPr lang="kk-KZ" sz="2600" dirty="0" smtClean="0">
                <a:latin typeface="Times New Roman" pitchFamily="18" charset="0"/>
                <a:cs typeface="Times New Roman" pitchFamily="18" charset="0"/>
              </a:rPr>
              <a:t>Көпшілік Антигендер құрамында бірнеше тәнді және тәнсіз детерминанттар болады, сөйтіп олар к ө п немесе бір валентті бола алады. Егер мұндай антигендердің құрамында бөтен заттар болмаса, оларды д а р а Антигендер деп атайды. Антигендердің иммундық жауап туғызуын күшейту үшін оларды кейде минерал майына немесе басқа бір инертті қосымша әсерсіз заттарға қосады (депанентті Антигендер) Антигендердің тағы бір түрі — белгілі (енді) Антигендер. Олардың мо- лекулаларына радиоактивті изотоптар, ауыр металл атомдары, флюоресцентті бояулар енгізіледі, сондықтан олар морфологиялық және серологиялық зерттеулерде өте жақсы көрінетін болады. </a:t>
            </a:r>
            <a:endParaRPr lang="kk-KZ" sz="2600" dirty="0">
              <a:latin typeface="Times New Roman" pitchFamily="18" charset="0"/>
              <a:cs typeface="Times New Roman" pitchFamily="18" charset="0"/>
            </a:endParaRPr>
          </a:p>
        </p:txBody>
      </p:sp>
      <p:pic>
        <p:nvPicPr>
          <p:cNvPr id="27650" name="Picture 2" descr="Картинки по запросу антигены"/>
          <p:cNvPicPr>
            <a:picLocks noChangeAspect="1" noChangeArrowheads="1"/>
          </p:cNvPicPr>
          <p:nvPr/>
        </p:nvPicPr>
        <p:blipFill>
          <a:blip r:embed="rId2" cstate="print"/>
          <a:srcRect/>
          <a:stretch>
            <a:fillRect/>
          </a:stretch>
        </p:blipFill>
        <p:spPr bwMode="auto">
          <a:xfrm>
            <a:off x="6000728" y="785794"/>
            <a:ext cx="3143272" cy="3071834"/>
          </a:xfrm>
          <a:prstGeom prst="rect">
            <a:avLst/>
          </a:prstGeom>
          <a:noFill/>
        </p:spPr>
      </p:pic>
      <p:pic>
        <p:nvPicPr>
          <p:cNvPr id="27652" name="Picture 4" descr="Картинки по запросу антигены"/>
          <p:cNvPicPr>
            <a:picLocks noChangeAspect="1" noChangeArrowheads="1"/>
          </p:cNvPicPr>
          <p:nvPr/>
        </p:nvPicPr>
        <p:blipFill>
          <a:blip r:embed="rId3" cstate="print"/>
          <a:srcRect/>
          <a:stretch>
            <a:fillRect/>
          </a:stretch>
        </p:blipFill>
        <p:spPr bwMode="auto">
          <a:xfrm>
            <a:off x="6000760" y="4143380"/>
            <a:ext cx="3143240" cy="250033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Канат\Desktop\Антигенпрез\ct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9020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Dokuments\Фоны\ElegantSlideM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
          <p:cNvSpPr txBox="1">
            <a:spLocks noChangeArrowheads="1"/>
          </p:cNvSpPr>
          <p:nvPr/>
        </p:nvSpPr>
        <p:spPr bwMode="auto">
          <a:xfrm>
            <a:off x="714375" y="500063"/>
            <a:ext cx="77152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ru-RU" altLang="ru-RU" b="1">
                <a:latin typeface="Arial" panose="020B0604020202020204" pitchFamily="34" charset="0"/>
                <a:cs typeface="Arial" panose="020B0604020202020204" pitchFamily="34" charset="0"/>
              </a:rPr>
              <a:t>Одан кей</a:t>
            </a:r>
            <a:r>
              <a:rPr lang="kk-KZ" altLang="ru-RU" b="1">
                <a:latin typeface="Arial" panose="020B0604020202020204" pitchFamily="34" charset="0"/>
                <a:cs typeface="Arial" panose="020B0604020202020204" pitchFamily="34" charset="0"/>
              </a:rPr>
              <a:t>ін кезегімен</a:t>
            </a:r>
            <a:r>
              <a:rPr lang="ru-RU" altLang="ru-RU" b="1">
                <a:latin typeface="Arial" panose="020B0604020202020204" pitchFamily="34" charset="0"/>
                <a:cs typeface="Arial" panose="020B0604020202020204" pitchFamily="34" charset="0"/>
              </a:rPr>
              <a:t> 3</a:t>
            </a:r>
            <a:r>
              <a:rPr lang="en-US" altLang="ru-RU" b="1">
                <a:latin typeface="Arial" panose="020B0604020202020204" pitchFamily="34" charset="0"/>
                <a:cs typeface="Arial" panose="020B0604020202020204" pitchFamily="34" charset="0"/>
              </a:rPr>
              <a:t> </a:t>
            </a:r>
            <a:r>
              <a:rPr lang="kk-KZ" altLang="ru-RU" b="1">
                <a:latin typeface="Arial" panose="020B0604020202020204" pitchFamily="34" charset="0"/>
                <a:cs typeface="Arial" panose="020B0604020202020204" pitchFamily="34" charset="0"/>
              </a:rPr>
              <a:t>сатылы  процесс жүзегі асады.</a:t>
            </a:r>
          </a:p>
          <a:p>
            <a:pPr eaLnBrk="1" hangingPunct="1"/>
            <a:r>
              <a:rPr lang="kk-KZ" altLang="ru-RU" sz="2000"/>
              <a:t> </a:t>
            </a:r>
          </a:p>
          <a:p>
            <a:pPr eaLnBrk="1" hangingPunct="1"/>
            <a:endParaRPr lang="ru-RU" altLang="ru-RU" sz="2000"/>
          </a:p>
        </p:txBody>
      </p:sp>
      <p:sp>
        <p:nvSpPr>
          <p:cNvPr id="5" name="Выноска со стрелкой вправо 4"/>
          <p:cNvSpPr/>
          <p:nvPr/>
        </p:nvSpPr>
        <p:spPr>
          <a:xfrm>
            <a:off x="714348" y="2214554"/>
            <a:ext cx="2786082" cy="3071834"/>
          </a:xfrm>
          <a:prstGeom prst="rightArrowCallout">
            <a:avLst/>
          </a:prstGeom>
          <a:effectLst>
            <a:glow rad="228600">
              <a:schemeClr val="accent6">
                <a:satMod val="175000"/>
                <a:alpha val="40000"/>
              </a:schemeClr>
            </a:glow>
            <a:outerShdw blurRad="40000" dist="23000" dir="5400000" rotWithShape="0">
              <a:srgbClr val="000000">
                <a:alpha val="35000"/>
              </a:srgbClr>
            </a:outerShdw>
          </a:effectLst>
          <a:scene3d>
            <a:camera prst="orthographicFront"/>
            <a:lightRig rig="threePt" dir="t">
              <a:rot lat="0" lon="0" rev="1200000"/>
            </a:lightRig>
          </a:scene3d>
          <a:sp3d>
            <a:bevelT w="101600" h="25400"/>
          </a:sp3d>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kk-KZ" sz="2000" b="1">
                <a:solidFill>
                  <a:srgbClr val="FFFFCC"/>
                </a:solidFill>
              </a:rPr>
              <a:t>МНС ІІ класс молекула</a:t>
            </a:r>
            <a:r>
              <a:rPr lang="ru-RU" sz="2000" b="1">
                <a:solidFill>
                  <a:srgbClr val="FFFFCC"/>
                </a:solidFill>
              </a:rPr>
              <a:t>-</a:t>
            </a:r>
            <a:r>
              <a:rPr lang="kk-KZ" sz="2000" b="1">
                <a:solidFill>
                  <a:srgbClr val="FFFFCC"/>
                </a:solidFill>
              </a:rPr>
              <a:t>ларымен антиген фрагменттерімен бірігуі</a:t>
            </a:r>
            <a:endParaRPr lang="ru-RU" sz="2000" b="1">
              <a:solidFill>
                <a:srgbClr val="FFFFCC"/>
              </a:solidFill>
            </a:endParaRPr>
          </a:p>
        </p:txBody>
      </p:sp>
      <p:sp>
        <p:nvSpPr>
          <p:cNvPr id="6" name="Выноска со стрелкой вправо 5"/>
          <p:cNvSpPr/>
          <p:nvPr/>
        </p:nvSpPr>
        <p:spPr>
          <a:xfrm>
            <a:off x="3500430" y="2214554"/>
            <a:ext cx="2786082" cy="3071834"/>
          </a:xfrm>
          <a:prstGeom prst="rightArrowCallout">
            <a:avLst/>
          </a:prstGeom>
          <a:effectLst>
            <a:glow rad="228600">
              <a:schemeClr val="accent6">
                <a:satMod val="175000"/>
                <a:alpha val="40000"/>
              </a:schemeClr>
            </a:glow>
            <a:outerShdw blurRad="40000" dist="23000" dir="5400000" rotWithShape="0">
              <a:srgbClr val="000000">
                <a:alpha val="35000"/>
              </a:srgbClr>
            </a:outerShdw>
          </a:effectLst>
          <a:scene3d>
            <a:camera prst="orthographicFront"/>
            <a:lightRig rig="threePt" dir="t">
              <a:rot lat="0" lon="0" rev="1200000"/>
            </a:lightRig>
          </a:scene3d>
          <a:sp3d>
            <a:bevelT w="101600" h="25400"/>
          </a:sp3d>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kk-KZ" sz="2000" b="1">
                <a:solidFill>
                  <a:srgbClr val="FFFFCC"/>
                </a:solidFill>
              </a:rPr>
              <a:t>Пайда болған комплекстің  клетканың беттік қабатына шығуы</a:t>
            </a:r>
          </a:p>
        </p:txBody>
      </p:sp>
      <p:sp>
        <p:nvSpPr>
          <p:cNvPr id="7" name="Выноска со стрелкой вправо 6"/>
          <p:cNvSpPr/>
          <p:nvPr/>
        </p:nvSpPr>
        <p:spPr>
          <a:xfrm>
            <a:off x="6357918" y="2214554"/>
            <a:ext cx="2786082" cy="3071834"/>
          </a:xfrm>
          <a:prstGeom prst="rightArrowCallout">
            <a:avLst/>
          </a:prstGeom>
          <a:effectLst>
            <a:glow rad="228600">
              <a:schemeClr val="accent6">
                <a:satMod val="175000"/>
                <a:alpha val="40000"/>
              </a:schemeClr>
            </a:glow>
            <a:outerShdw blurRad="40000" dist="23000" dir="5400000" rotWithShape="0">
              <a:srgbClr val="000000">
                <a:alpha val="35000"/>
              </a:srgbClr>
            </a:outerShdw>
          </a:effectLst>
          <a:scene3d>
            <a:camera prst="orthographicFront"/>
            <a:lightRig rig="threePt" dir="t">
              <a:rot lat="0" lon="0" rev="1200000"/>
            </a:lightRig>
          </a:scene3d>
          <a:sp3d>
            <a:bevelT w="101600" h="25400"/>
          </a:sp3d>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kk-KZ" sz="2000" b="1">
                <a:solidFill>
                  <a:srgbClr val="FFFFCC"/>
                </a:solidFill>
              </a:rPr>
              <a:t>АПК мен Т</a:t>
            </a:r>
            <a:r>
              <a:rPr lang="ru-RU" sz="2000" b="1">
                <a:solidFill>
                  <a:srgbClr val="FFFFCC"/>
                </a:solidFill>
              </a:rPr>
              <a:t>-</a:t>
            </a:r>
            <a:r>
              <a:rPr lang="kk-KZ" sz="2000" b="1">
                <a:solidFill>
                  <a:srgbClr val="FFFFCC"/>
                </a:solidFill>
              </a:rPr>
              <a:t>лимфоциттердің әрекеттесуі</a:t>
            </a:r>
          </a:p>
        </p:txBody>
      </p:sp>
    </p:spTree>
    <p:extLst>
      <p:ext uri="{BB962C8B-B14F-4D97-AF65-F5344CB8AC3E}">
        <p14:creationId xmlns:p14="http://schemas.microsoft.com/office/powerpoint/2010/main" val="17424396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Dokuments\Фоны\ElegantSlideMin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2"/>
          <p:cNvSpPr txBox="1">
            <a:spLocks noChangeArrowheads="1"/>
          </p:cNvSpPr>
          <p:nvPr/>
        </p:nvSpPr>
        <p:spPr bwMode="auto">
          <a:xfrm>
            <a:off x="785813" y="2071688"/>
            <a:ext cx="771525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kk-KZ" altLang="ru-RU" sz="2000" b="1">
                <a:latin typeface="Arial" panose="020B0604020202020204" pitchFamily="34" charset="0"/>
                <a:cs typeface="Arial" panose="020B0604020202020204" pitchFamily="34" charset="0"/>
              </a:rPr>
              <a:t>    Антигенпрезентациялаушыклеткалар антиген клеткалармен фагоцитоз жолымен жұтқаннан кейін, лимфа тамырлары бойымен қозғалып, жақын лимфа түйініне келеді. Осы лимфа түйіндерінде  антигенпрезентация</a:t>
            </a:r>
            <a:r>
              <a:rPr lang="ru-RU" altLang="ru-RU" sz="2000" b="1">
                <a:latin typeface="Arial" panose="020B0604020202020204" pitchFamily="34" charset="0"/>
                <a:cs typeface="Arial" panose="020B0604020202020204" pitchFamily="34" charset="0"/>
              </a:rPr>
              <a:t>- </a:t>
            </a:r>
            <a:r>
              <a:rPr lang="kk-KZ" altLang="ru-RU" sz="2000" b="1">
                <a:latin typeface="Arial" panose="020B0604020202020204" pitchFamily="34" charset="0"/>
                <a:cs typeface="Arial" panose="020B0604020202020204" pitchFamily="34" charset="0"/>
              </a:rPr>
              <a:t>лаушы клеткалармен және дендритті клеткалармен Т</a:t>
            </a:r>
            <a:r>
              <a:rPr lang="ru-RU" altLang="ru-RU" sz="2000" b="1">
                <a:latin typeface="Arial" panose="020B0604020202020204" pitchFamily="34" charset="0"/>
                <a:cs typeface="Arial" panose="020B0604020202020204" pitchFamily="34" charset="0"/>
              </a:rPr>
              <a:t>-</a:t>
            </a:r>
            <a:r>
              <a:rPr lang="kk-KZ" altLang="ru-RU" sz="2000" b="1">
                <a:latin typeface="Arial" panose="020B0604020202020204" pitchFamily="34" charset="0"/>
                <a:cs typeface="Arial" panose="020B0604020202020204" pitchFamily="34" charset="0"/>
              </a:rPr>
              <a:t>лимфоциттердің әрекеттесуі болады.     Антигенпрезен-тациялаушы клеткалардың лимфа тамыры бойымен қозғалуы хемотаксис  арқылы жүреді:АПК-ы хемокиндерге жауап беріп, клетканың беттік қабатына шығады. Лимфа тамырларымен миграциялану барысында  дендритті клеткалар жетіліп, жаңа  патогендерді жұту қабілетінен айырылады, алайда Т</a:t>
            </a:r>
            <a:r>
              <a:rPr lang="ru-RU" altLang="ru-RU" sz="2000" b="1">
                <a:latin typeface="Arial" panose="020B0604020202020204" pitchFamily="34" charset="0"/>
                <a:cs typeface="Arial" panose="020B0604020202020204" pitchFamily="34" charset="0"/>
              </a:rPr>
              <a:t>-</a:t>
            </a:r>
            <a:r>
              <a:rPr lang="kk-KZ" altLang="ru-RU" sz="2000" b="1">
                <a:latin typeface="Arial" panose="020B0604020202020204" pitchFamily="34" charset="0"/>
                <a:cs typeface="Arial" panose="020B0604020202020204" pitchFamily="34" charset="0"/>
              </a:rPr>
              <a:t>лимфоциттермен әрекеттесуді активтендіретін қасиетке ие болады.</a:t>
            </a:r>
            <a:endParaRPr lang="ru-RU" altLang="ru-RU" sz="2000" b="1">
              <a:latin typeface="Arial" panose="020B0604020202020204" pitchFamily="34" charset="0"/>
              <a:cs typeface="Arial" panose="020B0604020202020204" pitchFamily="34" charset="0"/>
            </a:endParaRPr>
          </a:p>
        </p:txBody>
      </p:sp>
      <p:sp>
        <p:nvSpPr>
          <p:cNvPr id="5" name="Прямоугольник 4"/>
          <p:cNvSpPr/>
          <p:nvPr/>
        </p:nvSpPr>
        <p:spPr>
          <a:xfrm>
            <a:off x="1500166" y="428604"/>
            <a:ext cx="6429420" cy="1384995"/>
          </a:xfrm>
          <a:prstGeom prst="rect">
            <a:avLst/>
          </a:prstGeom>
        </p:spPr>
        <p:txBody>
          <a:bodyPr>
            <a:spAutoFit/>
          </a:bodyPr>
          <a:lstStyle/>
          <a:p>
            <a:pPr algn="ctr" eaLnBrk="1" hangingPunct="1">
              <a:defRPr/>
            </a:pPr>
            <a:r>
              <a:rPr lang="kk-KZ" sz="2800" b="1" dirty="0">
                <a:effectLst>
                  <a:glow rad="101600">
                    <a:schemeClr val="accent2">
                      <a:satMod val="175000"/>
                      <a:alpha val="40000"/>
                    </a:schemeClr>
                  </a:glow>
                </a:effectLst>
                <a:latin typeface="Arial" pitchFamily="34" charset="0"/>
                <a:cs typeface="Arial" pitchFamily="34" charset="0"/>
              </a:rPr>
              <a:t>Антигенпрезентациялаушы клеткалардың Т</a:t>
            </a:r>
            <a:r>
              <a:rPr lang="ru-RU" sz="2800" b="1" dirty="0">
                <a:effectLst>
                  <a:glow rad="101600">
                    <a:schemeClr val="accent2">
                      <a:satMod val="175000"/>
                      <a:alpha val="40000"/>
                    </a:schemeClr>
                  </a:glow>
                </a:effectLst>
                <a:latin typeface="Arial" pitchFamily="34" charset="0"/>
                <a:cs typeface="Arial" pitchFamily="34" charset="0"/>
              </a:rPr>
              <a:t>-</a:t>
            </a:r>
            <a:r>
              <a:rPr lang="kk-KZ" sz="2800" b="1" dirty="0">
                <a:effectLst>
                  <a:glow rad="101600">
                    <a:schemeClr val="accent2">
                      <a:satMod val="175000"/>
                      <a:alpha val="40000"/>
                    </a:schemeClr>
                  </a:glow>
                </a:effectLst>
                <a:latin typeface="Arial" pitchFamily="34" charset="0"/>
                <a:cs typeface="Arial" pitchFamily="34" charset="0"/>
              </a:rPr>
              <a:t>клеткалармен әрекеттесуі</a:t>
            </a:r>
          </a:p>
        </p:txBody>
      </p:sp>
    </p:spTree>
    <p:extLst>
      <p:ext uri="{BB962C8B-B14F-4D97-AF65-F5344CB8AC3E}">
        <p14:creationId xmlns:p14="http://schemas.microsoft.com/office/powerpoint/2010/main" val="11885623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Dokuments\Фоны\ElegantSlideM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5852" y="1928802"/>
            <a:ext cx="7358114" cy="1754326"/>
          </a:xfrm>
          <a:prstGeom prst="rect">
            <a:avLst/>
          </a:prstGeom>
          <a:noFill/>
        </p:spPr>
        <p:txBody>
          <a:bodyPr>
            <a:spAutoFit/>
          </a:bodyPr>
          <a:lstStyle/>
          <a:p>
            <a:pPr algn="ctr" eaLnBrk="1" hangingPunct="1">
              <a:defRPr/>
            </a:pPr>
            <a:r>
              <a:rPr lang="kk-KZ"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Назарларыңызға рахмет!</a:t>
            </a:r>
            <a:endPar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5342951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latin typeface="Times New Roman" pitchFamily="18" charset="0"/>
                <a:cs typeface="Times New Roman" pitchFamily="18" charset="0"/>
              </a:rPr>
              <a:t>ӘДЕБИЕТТЕР.</a:t>
            </a:r>
            <a:endParaRPr lang="ru-RU"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dirty="0" smtClean="0"/>
              <a:t> </a:t>
            </a:r>
            <a:r>
              <a:rPr lang="kk-KZ" sz="2200" dirty="0" smtClean="0">
                <a:latin typeface="Times New Roman" pitchFamily="18" charset="0"/>
                <a:cs typeface="Times New Roman" pitchFamily="18" charset="0"/>
              </a:rPr>
              <a:t>. </a:t>
            </a:r>
            <a:r>
              <a:rPr lang="kk-KZ" sz="2800" dirty="0" smtClean="0">
                <a:latin typeface="Times New Roman" pitchFamily="18" charset="0"/>
                <a:cs typeface="Times New Roman" pitchFamily="18" charset="0"/>
              </a:rPr>
              <a:t>А.Қ .Бұлашев Иммунология, Астана- 1998 2. Стамбеков Ж.С Генетика, 2002 жыл, Новосибирск 3.Т.Несіпбаев Жануарлар физиологиясы , Қайнар баспасы, 1995 4. З.Қ. Тоқаев цитология, эмбриология, гистология, Алматы -2006 5.Млекопитающие фауны СССР . Определители фауны.1963 6.Колосова Л.Д. Лукьянова И.В. Териология в2 томах, 1972 7.Наумов Н.П. Омыртқасыздар зоологиясы М 1979 </a:t>
            </a:r>
            <a:r>
              <a:rPr lang="ru-RU" dirty="0" smtClean="0"/>
              <a:t/>
            </a:r>
            <a:br>
              <a:rPr lang="ru-RU" dirty="0" smtClean="0"/>
            </a:br>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r>
              <a:rPr lang="kk-KZ" sz="7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Назарларыңызға рахмет!</a:t>
            </a:r>
            <a:endParaRPr lang="ru-RU" sz="7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Картинки по запросу антигены"/>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42852"/>
            <a:ext cx="8229600" cy="4525963"/>
          </a:xfrm>
        </p:spPr>
        <p:txBody>
          <a:bodyPr>
            <a:normAutofit/>
          </a:bodyPr>
          <a:lstStyle/>
          <a:p>
            <a:r>
              <a:rPr lang="en-US" sz="2000" dirty="0" smtClean="0">
                <a:latin typeface="Times New Roman" pitchFamily="18" charset="0"/>
                <a:cs typeface="Times New Roman" pitchFamily="18" charset="0"/>
              </a:rPr>
              <a:t>A</a:t>
            </a:r>
            <a:r>
              <a:rPr lang="ru-RU" sz="2000" dirty="0" smtClean="0">
                <a:latin typeface="Times New Roman" pitchFamily="18" charset="0"/>
                <a:cs typeface="Times New Roman" pitchFamily="18" charset="0"/>
              </a:rPr>
              <a:t>дам және жануарлар ағзасына түскенде иммундық реакция шақыратын заттар. Олар бөтен ерекшелігі бар биополимерлер немесе олардың жасанды түрлері (аналогтары). Антигенге қарсы ағзада арнайы антидене түзіліп немесе лимфоциттердің сенсибилизациясы болып, айрықша клондары арқылы иммундық реакция жүреді.</a:t>
            </a:r>
          </a:p>
          <a:p>
            <a:r>
              <a:rPr lang="ru-RU" sz="2000" dirty="0" smtClean="0">
                <a:latin typeface="Times New Roman" pitchFamily="18" charset="0"/>
                <a:cs typeface="Times New Roman" pitchFamily="18" charset="0"/>
              </a:rPr>
              <a:t>Антигеннің үстінде арнайы иммунологиялық реакцияға түсіп,  антиденемен байланысатын белсенді орталығы детерминант деп аталады. Иммундық жауабының ерекшелігі детерминантқа байланысты.</a:t>
            </a:r>
            <a:endParaRPr lang="ru-RU" sz="2000" dirty="0">
              <a:latin typeface="Times New Roman" pitchFamily="18" charset="0"/>
              <a:cs typeface="Times New Roman" pitchFamily="18" charset="0"/>
            </a:endParaRPr>
          </a:p>
        </p:txBody>
      </p:sp>
      <p:pic>
        <p:nvPicPr>
          <p:cNvPr id="26626" name="Picture 2" descr="Картинки по запросу антигенные детерминанты"/>
          <p:cNvPicPr>
            <a:picLocks noChangeAspect="1" noChangeArrowheads="1"/>
          </p:cNvPicPr>
          <p:nvPr/>
        </p:nvPicPr>
        <p:blipFill>
          <a:blip r:embed="rId2" cstate="print"/>
          <a:srcRect/>
          <a:stretch>
            <a:fillRect/>
          </a:stretch>
        </p:blipFill>
        <p:spPr bwMode="auto">
          <a:xfrm>
            <a:off x="285720" y="3143248"/>
            <a:ext cx="4505325" cy="3490913"/>
          </a:xfrm>
          <a:prstGeom prst="rect">
            <a:avLst/>
          </a:prstGeom>
          <a:noFill/>
        </p:spPr>
      </p:pic>
      <p:pic>
        <p:nvPicPr>
          <p:cNvPr id="26628" name="Picture 4" descr="Картинки по запросу антигенные детерминанты"/>
          <p:cNvPicPr>
            <a:picLocks noChangeAspect="1" noChangeArrowheads="1"/>
          </p:cNvPicPr>
          <p:nvPr/>
        </p:nvPicPr>
        <p:blipFill>
          <a:blip r:embed="rId3" cstate="print"/>
          <a:srcRect/>
          <a:stretch>
            <a:fillRect/>
          </a:stretch>
        </p:blipFill>
        <p:spPr bwMode="auto">
          <a:xfrm>
            <a:off x="5072066" y="3000372"/>
            <a:ext cx="3929090" cy="385762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latin typeface="Times New Roman" pitchFamily="18" charset="0"/>
                <a:cs typeface="Times New Roman" pitchFamily="18" charset="0"/>
              </a:rPr>
              <a:t>Антигендердің жіктелуі:</a:t>
            </a:r>
            <a:endParaRPr lang="ru-RU"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en-US" sz="2000" dirty="0" smtClean="0">
                <a:latin typeface="Times New Roman" pitchFamily="18" charset="0"/>
                <a:cs typeface="Times New Roman" pitchFamily="18" charset="0"/>
              </a:rPr>
              <a:t>1.</a:t>
            </a:r>
            <a:r>
              <a:rPr lang="kk-KZ" sz="2000" dirty="0" smtClean="0">
                <a:latin typeface="Times New Roman" pitchFamily="18" charset="0"/>
                <a:cs typeface="Times New Roman" pitchFamily="18" charset="0"/>
              </a:rPr>
              <a:t>Табиғи антигендер — белоктар, көмірсу, нуклеин қышқылы, бактериялар, эндо-және экзотоксиндер, ұлпа және қан торшалар, антигендері. Табиғи антигендер гетерологиялық ерекшелігімен сипатталады.</a:t>
            </a:r>
            <a:r>
              <a:rPr lang="en-US" sz="2000" dirty="0" smtClean="0">
                <a:latin typeface="Times New Roman" pitchFamily="18" charset="0"/>
                <a:cs typeface="Times New Roman" pitchFamily="18" charset="0"/>
              </a:rPr>
              <a:t>2.</a:t>
            </a:r>
            <a:r>
              <a:rPr lang="ru-RU" sz="2000" dirty="0" smtClean="0">
                <a:latin typeface="Times New Roman" pitchFamily="18" charset="0"/>
                <a:cs typeface="Times New Roman" pitchFamily="18" charset="0"/>
              </a:rPr>
              <a:t>Жасанды антигендер — төменгі молекулярлы қосындылардан синтезделген;</a:t>
            </a:r>
          </a:p>
          <a:p>
            <a:r>
              <a:rPr lang="en-US" sz="2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гаптендер — жартылай антигендер, өз алдына иммундық қасиеті жоқ, бірақ үлкен молекулалы белоктармен қосылса антигендік қасиетке ие болады;</a:t>
            </a:r>
          </a:p>
          <a:p>
            <a:r>
              <a:rPr lang="en-US" sz="2000" dirty="0" smtClean="0">
                <a:latin typeface="Times New Roman" pitchFamily="18" charset="0"/>
                <a:cs typeface="Times New Roman" pitchFamily="18" charset="0"/>
              </a:rPr>
              <a:t>4</a:t>
            </a:r>
            <a:r>
              <a:rPr lang="ru-RU" sz="2000" dirty="0" smtClean="0">
                <a:latin typeface="Times New Roman" pitchFamily="18" charset="0"/>
                <a:cs typeface="Times New Roman" pitchFamily="18" charset="0"/>
              </a:rPr>
              <a:t> химиялық құрамына қарай белокты, көмірсулы, полипептидтер, т.б. болып бөлінеді.</a:t>
            </a:r>
          </a:p>
          <a:p>
            <a:r>
              <a:rPr lang="ru-RU" sz="2000" dirty="0" smtClean="0">
                <a:latin typeface="Times New Roman" pitchFamily="18" charset="0"/>
                <a:cs typeface="Times New Roman" pitchFamily="18" charset="0"/>
              </a:rPr>
              <a:t>5) Ерітінді антигендерге токсиндер, ферменттер жатады;</a:t>
            </a:r>
          </a:p>
          <a:p>
            <a:endParaRPr lang="kk-KZ" sz="20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5257808" cy="5483245"/>
          </a:xfrm>
        </p:spPr>
        <p:txBody>
          <a:bodyPr>
            <a:normAutofit/>
          </a:bodyPr>
          <a:lstStyle/>
          <a:p>
            <a:r>
              <a:rPr lang="kk-KZ" sz="2000" dirty="0" smtClean="0">
                <a:latin typeface="Times New Roman" pitchFamily="18" charset="0"/>
                <a:cs typeface="Times New Roman" pitchFamily="18" charset="0"/>
              </a:rPr>
              <a:t>Ге</a:t>
            </a:r>
            <a:r>
              <a:rPr lang="ru-RU" sz="2000" dirty="0" smtClean="0">
                <a:latin typeface="Times New Roman" pitchFamily="18" charset="0"/>
                <a:cs typeface="Times New Roman" pitchFamily="18" charset="0"/>
              </a:rPr>
              <a:t>нетикалық жағдайына байланысты антигендер;</a:t>
            </a:r>
          </a:p>
          <a:p>
            <a:r>
              <a:rPr lang="ru-RU" sz="2000" dirty="0" smtClean="0">
                <a:latin typeface="Times New Roman" pitchFamily="18" charset="0"/>
                <a:cs typeface="Times New Roman" pitchFamily="18" charset="0"/>
              </a:rPr>
              <a:t>аутоантигендер, ағзаның өзгерген өз </a:t>
            </a:r>
            <a:r>
              <a:rPr lang="kk-KZ" sz="2000" dirty="0" smtClean="0">
                <a:latin typeface="Times New Roman" pitchFamily="18" charset="0"/>
                <a:cs typeface="Times New Roman" pitchFamily="18" charset="0"/>
              </a:rPr>
              <a:t>торшаларынан шыққан антигендер;   өзгерген өз торшалары антиген болып, аутоиммундық     патологиялық үрдіс дамытып, аутоантиденелер туғызады;</a:t>
            </a:r>
          </a:p>
          <a:p>
            <a:r>
              <a:rPr lang="kk-KZ" sz="2000" dirty="0" smtClean="0">
                <a:latin typeface="Times New Roman" pitchFamily="18" charset="0"/>
                <a:cs typeface="Times New Roman" pitchFamily="18" charset="0"/>
              </a:rPr>
              <a:t>изоантигендер — АВО қан топтарын құрады;</a:t>
            </a:r>
          </a:p>
          <a:p>
            <a:r>
              <a:rPr lang="kk-KZ" sz="2000" dirty="0" smtClean="0">
                <a:latin typeface="Times New Roman" pitchFamily="18" charset="0"/>
                <a:cs typeface="Times New Roman" pitchFamily="18" charset="0"/>
              </a:rPr>
              <a:t>аллоантигендер — бір түрдегі жануарлардағы генетикалық аллельді түрлерінің айырмашылығы;</a:t>
            </a:r>
          </a:p>
          <a:p>
            <a:r>
              <a:rPr lang="kk-KZ" sz="2000" dirty="0" smtClean="0">
                <a:latin typeface="Times New Roman" pitchFamily="18" charset="0"/>
                <a:cs typeface="Times New Roman" pitchFamily="18" charset="0"/>
              </a:rPr>
              <a:t>ксеноантигендер (гетероантиген) — антиген басқа түрге жататын жануарлардан алынған</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24578" name="Picture 2" descr="Картинки по запросу аутоантигены"/>
          <p:cNvPicPr>
            <a:picLocks noChangeAspect="1" noChangeArrowheads="1"/>
          </p:cNvPicPr>
          <p:nvPr/>
        </p:nvPicPr>
        <p:blipFill>
          <a:blip r:embed="rId2" cstate="print"/>
          <a:srcRect/>
          <a:stretch>
            <a:fillRect/>
          </a:stretch>
        </p:blipFill>
        <p:spPr bwMode="auto">
          <a:xfrm>
            <a:off x="5334000" y="428604"/>
            <a:ext cx="3667156" cy="2428892"/>
          </a:xfrm>
          <a:prstGeom prst="rect">
            <a:avLst/>
          </a:prstGeom>
          <a:noFill/>
        </p:spPr>
      </p:pic>
      <p:pic>
        <p:nvPicPr>
          <p:cNvPr id="24580" name="Picture 4" descr="Картинки по запросу изоантигены это"/>
          <p:cNvPicPr>
            <a:picLocks noChangeAspect="1" noChangeArrowheads="1"/>
          </p:cNvPicPr>
          <p:nvPr/>
        </p:nvPicPr>
        <p:blipFill>
          <a:blip r:embed="rId3" cstate="print"/>
          <a:srcRect/>
          <a:stretch>
            <a:fillRect/>
          </a:stretch>
        </p:blipFill>
        <p:spPr bwMode="auto">
          <a:xfrm>
            <a:off x="5786446" y="3143248"/>
            <a:ext cx="3143336" cy="3429024"/>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2091</Words>
  <Application>Microsoft Office PowerPoint</Application>
  <PresentationFormat>Экран (4:3)</PresentationFormat>
  <Paragraphs>218</Paragraphs>
  <Slides>55</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55</vt:i4>
      </vt:variant>
    </vt:vector>
  </HeadingPairs>
  <TitlesOfParts>
    <vt:vector size="61" baseType="lpstr">
      <vt:lpstr>Arial</vt:lpstr>
      <vt:lpstr>Calibri</vt:lpstr>
      <vt:lpstr>Times New Roman</vt:lpstr>
      <vt:lpstr>Verdana</vt:lpstr>
      <vt:lpstr>Wingdings</vt:lpstr>
      <vt:lpstr>Тема Office</vt:lpstr>
      <vt:lpstr>ӘЛЬ-ФАРАБИ АТЫНДАҒЫ ҚАЗАҚ ҰЛТТЫҚ УНИВЕРСИТЕТІ БИОЛОГИЯ ЖӘНЕБИОТЕХНОЛОГИЯ ФАКУЛЬТЕТІ. ЛЕКЦИЯ 7 </vt:lpstr>
      <vt:lpstr>Антигендер. </vt:lpstr>
      <vt:lpstr>Презентация PowerPoint</vt:lpstr>
      <vt:lpstr>Презентация PowerPoint</vt:lpstr>
      <vt:lpstr>Презентация PowerPoint</vt:lpstr>
      <vt:lpstr>Презентация PowerPoint</vt:lpstr>
      <vt:lpstr>Презентация PowerPoint</vt:lpstr>
      <vt:lpstr>Антигендердің жіктелуі:</vt:lpstr>
      <vt:lpstr>Презентация PowerPoint</vt:lpstr>
      <vt:lpstr>Презентация PowerPoint</vt:lpstr>
      <vt:lpstr>Презентация PowerPoint</vt:lpstr>
      <vt:lpstr>Антигендер қасиеттері</vt:lpstr>
      <vt:lpstr>Презентация PowerPoint</vt:lpstr>
      <vt:lpstr>Презентация PowerPoint</vt:lpstr>
      <vt:lpstr>Эритроциттер антигендері.</vt:lpstr>
      <vt:lpstr>Лейкоциттер антигендері</vt:lpstr>
      <vt:lpstr>Антигендердің жүру жолдары</vt:lpstr>
      <vt:lpstr>Антигендермен кездескенде лимфоциттердiң әр түрлi иммундық жауабы жүредi:</vt:lpstr>
      <vt:lpstr>Антигендер стимуляциясындағы иммундық жауаптарының кезеңдері</vt:lpstr>
      <vt:lpstr>Презентация PowerPoint</vt:lpstr>
      <vt:lpstr>Антиденелер — иммуноглобулиндер</vt:lpstr>
      <vt:lpstr>Презентация PowerPoint</vt:lpstr>
      <vt:lpstr>Антиденелер қасиеттері.</vt:lpstr>
      <vt:lpstr>Иммуноглобулиндер гетерогенділігімен 3 топқа бөлінеді:</vt:lpstr>
      <vt:lpstr>Презентация PowerPoint</vt:lpstr>
      <vt:lpstr>Презентация PowerPoint</vt:lpstr>
      <vt:lpstr>Презентация PowerPoint</vt:lpstr>
      <vt:lpstr>Вакциналар мен вакциналық профилактика. </vt:lpstr>
      <vt:lpstr>Презентация PowerPoint</vt:lpstr>
      <vt:lpstr>Презентация PowerPoint</vt:lpstr>
      <vt:lpstr>Вакциналар.</vt:lpstr>
      <vt:lpstr>Вакцинациялау мақсаты.</vt:lpstr>
      <vt:lpstr>Вакциналардың алыну әдісіне қарай жіктелуі.</vt:lpstr>
      <vt:lpstr>Вакциналардың алыну әдісіне қарай жіктелуі.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Ұлпалық макрофагтар</vt:lpstr>
      <vt:lpstr>Презентация PowerPoint</vt:lpstr>
      <vt:lpstr>Макрофагтар синтездейтін биоактивті заттар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ӘДЕБИЕТТЕР.</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Zero01</dc:creator>
  <cp:lastModifiedBy>Атанбаева Гулшат</cp:lastModifiedBy>
  <cp:revision>10</cp:revision>
  <dcterms:created xsi:type="dcterms:W3CDTF">2016-10-06T07:58:12Z</dcterms:created>
  <dcterms:modified xsi:type="dcterms:W3CDTF">2021-09-15T10:54:51Z</dcterms:modified>
</cp:coreProperties>
</file>